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343" r:id="rId3"/>
    <p:sldId id="270" r:id="rId4"/>
    <p:sldId id="304" r:id="rId5"/>
    <p:sldId id="263" r:id="rId6"/>
    <p:sldId id="264" r:id="rId7"/>
    <p:sldId id="265" r:id="rId8"/>
    <p:sldId id="266" r:id="rId9"/>
    <p:sldId id="268" r:id="rId10"/>
    <p:sldId id="269" r:id="rId11"/>
    <p:sldId id="267" r:id="rId12"/>
    <p:sldId id="273" r:id="rId13"/>
    <p:sldId id="279" r:id="rId14"/>
    <p:sldId id="278" r:id="rId15"/>
    <p:sldId id="310" r:id="rId16"/>
    <p:sldId id="311" r:id="rId17"/>
    <p:sldId id="274" r:id="rId18"/>
    <p:sldId id="275" r:id="rId19"/>
    <p:sldId id="277" r:id="rId20"/>
    <p:sldId id="313" r:id="rId21"/>
    <p:sldId id="314" r:id="rId22"/>
    <p:sldId id="315" r:id="rId23"/>
    <p:sldId id="316" r:id="rId24"/>
    <p:sldId id="319" r:id="rId25"/>
    <p:sldId id="329" r:id="rId26"/>
    <p:sldId id="317" r:id="rId27"/>
    <p:sldId id="335" r:id="rId28"/>
    <p:sldId id="312" r:id="rId29"/>
    <p:sldId id="331" r:id="rId30"/>
    <p:sldId id="320" r:id="rId31"/>
    <p:sldId id="345" r:id="rId32"/>
    <p:sldId id="318" r:id="rId33"/>
    <p:sldId id="321" r:id="rId34"/>
    <p:sldId id="340" r:id="rId35"/>
    <p:sldId id="342" r:id="rId36"/>
    <p:sldId id="347" r:id="rId37"/>
    <p:sldId id="323" r:id="rId38"/>
    <p:sldId id="324" r:id="rId39"/>
    <p:sldId id="344" r:id="rId40"/>
    <p:sldId id="333" r:id="rId41"/>
    <p:sldId id="284" r:id="rId42"/>
    <p:sldId id="276" r:id="rId43"/>
    <p:sldId id="295" r:id="rId44"/>
    <p:sldId id="296" r:id="rId45"/>
    <p:sldId id="290" r:id="rId46"/>
    <p:sldId id="292" r:id="rId47"/>
    <p:sldId id="293" r:id="rId48"/>
    <p:sldId id="294" r:id="rId49"/>
    <p:sldId id="327" r:id="rId50"/>
    <p:sldId id="297" r:id="rId51"/>
    <p:sldId id="291" r:id="rId5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t Wassink" initials="BW" lastIdx="11" clrIdx="0">
    <p:extLst>
      <p:ext uri="{19B8F6BF-5375-455C-9EA6-DF929625EA0E}">
        <p15:presenceInfo xmlns:p15="http://schemas.microsoft.com/office/powerpoint/2012/main" userId="S::bert@dataworkz.nl::18fd9182-f7e7-4c87-8b0a-8a57cf8aa3e4" providerId="AD"/>
      </p:ext>
    </p:extLst>
  </p:cmAuthor>
  <p:cmAuthor id="2" name="Joost Krapels" initials="JK" lastIdx="2" clrIdx="1">
    <p:extLst>
      <p:ext uri="{19B8F6BF-5375-455C-9EA6-DF929625EA0E}">
        <p15:presenceInfo xmlns:p15="http://schemas.microsoft.com/office/powerpoint/2012/main" userId="Joost Krapel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9F49"/>
    <a:srgbClr val="66CD00"/>
    <a:srgbClr val="D2014D"/>
    <a:srgbClr val="FD6600"/>
    <a:srgbClr val="FECC00"/>
    <a:srgbClr val="313083"/>
    <a:srgbClr val="1B9CE6"/>
    <a:srgbClr val="DDF0FB"/>
    <a:srgbClr val="CBE9F9"/>
    <a:srgbClr val="1C9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7"/>
    <p:restoredTop sz="92333" autoAdjust="0"/>
  </p:normalViewPr>
  <p:slideViewPr>
    <p:cSldViewPr snapToGrid="0" snapToObjects="1">
      <p:cViewPr varScale="1">
        <p:scale>
          <a:sx n="97" d="100"/>
          <a:sy n="97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61" d="100"/>
          <a:sy n="61" d="100"/>
        </p:scale>
        <p:origin x="5112" y="12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E91E7B-5FA2-6D44-AD2D-2A019E1EEC5D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A46569-C3CF-ED4D-82B1-16E1A4DEE1F0}">
      <dgm:prSet phldrT="[Text]"/>
      <dgm:spPr>
        <a:solidFill>
          <a:srgbClr val="313083"/>
        </a:solidFill>
      </dgm:spPr>
      <dgm:t>
        <a:bodyPr/>
        <a:lstStyle/>
        <a:p>
          <a:r>
            <a:rPr lang="en-US" dirty="0"/>
            <a:t>Improve topology</a:t>
          </a:r>
        </a:p>
      </dgm:t>
    </dgm:pt>
    <dgm:pt modelId="{C53F9BEF-2C8A-1E48-B8CA-46C18B91D654}" type="parTrans" cxnId="{A83C983C-7940-1A48-92AD-2DC3A54E2B8D}">
      <dgm:prSet/>
      <dgm:spPr/>
      <dgm:t>
        <a:bodyPr/>
        <a:lstStyle/>
        <a:p>
          <a:endParaRPr lang="en-US"/>
        </a:p>
      </dgm:t>
    </dgm:pt>
    <dgm:pt modelId="{7A3ACEDF-7884-2640-AA6C-A008E6727FB7}" type="sibTrans" cxnId="{A83C983C-7940-1A48-92AD-2DC3A54E2B8D}">
      <dgm:prSet/>
      <dgm:spPr/>
      <dgm:t>
        <a:bodyPr/>
        <a:lstStyle/>
        <a:p>
          <a:endParaRPr lang="en-US"/>
        </a:p>
      </dgm:t>
    </dgm:pt>
    <dgm:pt modelId="{74427D91-405E-A24A-A75E-58154E1CB02F}">
      <dgm:prSet phldrT="[Text]"/>
      <dgm:spPr>
        <a:solidFill>
          <a:srgbClr val="D2014D"/>
        </a:solidFill>
      </dgm:spPr>
      <dgm:t>
        <a:bodyPr/>
        <a:lstStyle/>
        <a:p>
          <a:r>
            <a:rPr lang="en-US" dirty="0"/>
            <a:t>Select data</a:t>
          </a:r>
        </a:p>
      </dgm:t>
    </dgm:pt>
    <dgm:pt modelId="{12C00B44-AFF9-3549-94D7-E01375AB3776}" type="parTrans" cxnId="{911A7069-0918-6D49-867B-0A6417A4AE6F}">
      <dgm:prSet/>
      <dgm:spPr/>
      <dgm:t>
        <a:bodyPr/>
        <a:lstStyle/>
        <a:p>
          <a:endParaRPr lang="en-US"/>
        </a:p>
      </dgm:t>
    </dgm:pt>
    <dgm:pt modelId="{221F7D08-554A-8A47-A0E9-FE2BED7AB20D}" type="sibTrans" cxnId="{911A7069-0918-6D49-867B-0A6417A4AE6F}">
      <dgm:prSet/>
      <dgm:spPr/>
      <dgm:t>
        <a:bodyPr/>
        <a:lstStyle/>
        <a:p>
          <a:endParaRPr lang="en-US"/>
        </a:p>
      </dgm:t>
    </dgm:pt>
    <dgm:pt modelId="{CA5179F3-727F-A14A-89FC-61A9B4717AC1}">
      <dgm:prSet phldrT="[Text]"/>
      <dgm:spPr>
        <a:solidFill>
          <a:srgbClr val="1B9CE6"/>
        </a:solidFill>
      </dgm:spPr>
      <dgm:t>
        <a:bodyPr/>
        <a:lstStyle/>
        <a:p>
          <a:r>
            <a:rPr lang="en-US" dirty="0"/>
            <a:t>Train</a:t>
          </a:r>
        </a:p>
      </dgm:t>
    </dgm:pt>
    <dgm:pt modelId="{505E03B6-6F74-FE46-B67B-7E3D3EEFE0B1}" type="parTrans" cxnId="{260738A0-A2B8-6A43-9FA0-1BF964C47DD3}">
      <dgm:prSet/>
      <dgm:spPr/>
      <dgm:t>
        <a:bodyPr/>
        <a:lstStyle/>
        <a:p>
          <a:endParaRPr lang="en-US"/>
        </a:p>
      </dgm:t>
    </dgm:pt>
    <dgm:pt modelId="{C9F4D859-A02B-0B49-B6BB-6F17A770CA7F}" type="sibTrans" cxnId="{260738A0-A2B8-6A43-9FA0-1BF964C47DD3}">
      <dgm:prSet/>
      <dgm:spPr/>
      <dgm:t>
        <a:bodyPr/>
        <a:lstStyle/>
        <a:p>
          <a:endParaRPr lang="en-US"/>
        </a:p>
      </dgm:t>
    </dgm:pt>
    <dgm:pt modelId="{3E308803-9A05-DB41-8ACB-B003D4FCCBC4}">
      <dgm:prSet phldrT="[Text]"/>
      <dgm:spPr>
        <a:solidFill>
          <a:srgbClr val="313083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6CC55C68-13BA-2347-95A9-B12D66805E39}" type="parTrans" cxnId="{D487BA25-B97C-E245-AF35-5B7B514EA40B}">
      <dgm:prSet/>
      <dgm:spPr/>
      <dgm:t>
        <a:bodyPr/>
        <a:lstStyle/>
        <a:p>
          <a:endParaRPr lang="en-US"/>
        </a:p>
      </dgm:t>
    </dgm:pt>
    <dgm:pt modelId="{71DA65BB-772F-944F-9AC9-19B1E6DE44EA}" type="sibTrans" cxnId="{D487BA25-B97C-E245-AF35-5B7B514EA40B}">
      <dgm:prSet/>
      <dgm:spPr/>
      <dgm:t>
        <a:bodyPr/>
        <a:lstStyle/>
        <a:p>
          <a:endParaRPr lang="en-US"/>
        </a:p>
      </dgm:t>
    </dgm:pt>
    <dgm:pt modelId="{443BB0ED-B7A1-304A-83E2-6E03FC633040}">
      <dgm:prSet phldrT="[Text]"/>
      <dgm:spPr>
        <a:solidFill>
          <a:srgbClr val="D2014D"/>
        </a:solidFill>
      </dgm:spPr>
      <dgm:t>
        <a:bodyPr/>
        <a:lstStyle/>
        <a:p>
          <a:r>
            <a:rPr lang="en-US" dirty="0"/>
            <a:t>Compare results</a:t>
          </a:r>
        </a:p>
      </dgm:t>
    </dgm:pt>
    <dgm:pt modelId="{9FB5005F-A353-D34F-AE72-8F588BECF04B}" type="parTrans" cxnId="{B7E841D5-AEE9-2346-ACA3-75A7FEF01C53}">
      <dgm:prSet/>
      <dgm:spPr/>
      <dgm:t>
        <a:bodyPr/>
        <a:lstStyle/>
        <a:p>
          <a:endParaRPr lang="en-US"/>
        </a:p>
      </dgm:t>
    </dgm:pt>
    <dgm:pt modelId="{C3AA1832-DBCC-0A46-8ACC-7F8DA8083D32}" type="sibTrans" cxnId="{B7E841D5-AEE9-2346-ACA3-75A7FEF01C53}">
      <dgm:prSet/>
      <dgm:spPr/>
      <dgm:t>
        <a:bodyPr/>
        <a:lstStyle/>
        <a:p>
          <a:endParaRPr lang="en-US"/>
        </a:p>
      </dgm:t>
    </dgm:pt>
    <dgm:pt modelId="{CEC56839-5A6D-1043-BA8D-2FB2D2A7CA55}" type="pres">
      <dgm:prSet presAssocID="{D2E91E7B-5FA2-6D44-AD2D-2A019E1EEC5D}" presName="Name0" presStyleCnt="0">
        <dgm:presLayoutVars>
          <dgm:dir/>
          <dgm:resizeHandles val="exact"/>
        </dgm:presLayoutVars>
      </dgm:prSet>
      <dgm:spPr/>
    </dgm:pt>
    <dgm:pt modelId="{6010BBC2-F269-9844-9BAA-5F71F95806FA}" type="pres">
      <dgm:prSet presAssocID="{D2E91E7B-5FA2-6D44-AD2D-2A019E1EEC5D}" presName="cycle" presStyleCnt="0"/>
      <dgm:spPr/>
    </dgm:pt>
    <dgm:pt modelId="{444048CB-FD66-CB40-AD6C-D533D8154340}" type="pres">
      <dgm:prSet presAssocID="{C5A46569-C3CF-ED4D-82B1-16E1A4DEE1F0}" presName="nodeFirstNode" presStyleLbl="node1" presStyleIdx="0" presStyleCnt="5">
        <dgm:presLayoutVars>
          <dgm:bulletEnabled val="1"/>
        </dgm:presLayoutVars>
      </dgm:prSet>
      <dgm:spPr/>
    </dgm:pt>
    <dgm:pt modelId="{BA93BBDC-4EFD-5C40-966A-0E75823B75B3}" type="pres">
      <dgm:prSet presAssocID="{7A3ACEDF-7884-2640-AA6C-A008E6727FB7}" presName="sibTransFirstNode" presStyleLbl="bgShp" presStyleIdx="0" presStyleCnt="1"/>
      <dgm:spPr/>
    </dgm:pt>
    <dgm:pt modelId="{7963D200-AD99-2F49-ABC3-3A4039DC713C}" type="pres">
      <dgm:prSet presAssocID="{74427D91-405E-A24A-A75E-58154E1CB02F}" presName="nodeFollowingNodes" presStyleLbl="node1" presStyleIdx="1" presStyleCnt="5">
        <dgm:presLayoutVars>
          <dgm:bulletEnabled val="1"/>
        </dgm:presLayoutVars>
      </dgm:prSet>
      <dgm:spPr/>
    </dgm:pt>
    <dgm:pt modelId="{357E584E-254F-A74D-95FA-5FF0FD6ED1AA}" type="pres">
      <dgm:prSet presAssocID="{CA5179F3-727F-A14A-89FC-61A9B4717AC1}" presName="nodeFollowingNodes" presStyleLbl="node1" presStyleIdx="2" presStyleCnt="5">
        <dgm:presLayoutVars>
          <dgm:bulletEnabled val="1"/>
        </dgm:presLayoutVars>
      </dgm:prSet>
      <dgm:spPr/>
    </dgm:pt>
    <dgm:pt modelId="{D5072F75-237F-F741-8F01-C6C4669FB60A}" type="pres">
      <dgm:prSet presAssocID="{3E308803-9A05-DB41-8ACB-B003D4FCCBC4}" presName="nodeFollowingNodes" presStyleLbl="node1" presStyleIdx="3" presStyleCnt="5">
        <dgm:presLayoutVars>
          <dgm:bulletEnabled val="1"/>
        </dgm:presLayoutVars>
      </dgm:prSet>
      <dgm:spPr/>
    </dgm:pt>
    <dgm:pt modelId="{076EBD85-6867-9740-A25D-74B4D2B8D252}" type="pres">
      <dgm:prSet presAssocID="{443BB0ED-B7A1-304A-83E2-6E03FC633040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487BA25-B97C-E245-AF35-5B7B514EA40B}" srcId="{D2E91E7B-5FA2-6D44-AD2D-2A019E1EEC5D}" destId="{3E308803-9A05-DB41-8ACB-B003D4FCCBC4}" srcOrd="3" destOrd="0" parTransId="{6CC55C68-13BA-2347-95A9-B12D66805E39}" sibTransId="{71DA65BB-772F-944F-9AC9-19B1E6DE44EA}"/>
    <dgm:cxn modelId="{379BE726-1404-2549-886E-036FF6D06E6A}" type="presOf" srcId="{443BB0ED-B7A1-304A-83E2-6E03FC633040}" destId="{076EBD85-6867-9740-A25D-74B4D2B8D252}" srcOrd="0" destOrd="0" presId="urn:microsoft.com/office/officeart/2005/8/layout/cycle3"/>
    <dgm:cxn modelId="{9D1A8827-5AFF-DB46-AE65-365B208BE0C5}" type="presOf" srcId="{7A3ACEDF-7884-2640-AA6C-A008E6727FB7}" destId="{BA93BBDC-4EFD-5C40-966A-0E75823B75B3}" srcOrd="0" destOrd="0" presId="urn:microsoft.com/office/officeart/2005/8/layout/cycle3"/>
    <dgm:cxn modelId="{45AD0532-A923-474C-A318-F772A3FB9270}" type="presOf" srcId="{D2E91E7B-5FA2-6D44-AD2D-2A019E1EEC5D}" destId="{CEC56839-5A6D-1043-BA8D-2FB2D2A7CA55}" srcOrd="0" destOrd="0" presId="urn:microsoft.com/office/officeart/2005/8/layout/cycle3"/>
    <dgm:cxn modelId="{A83C983C-7940-1A48-92AD-2DC3A54E2B8D}" srcId="{D2E91E7B-5FA2-6D44-AD2D-2A019E1EEC5D}" destId="{C5A46569-C3CF-ED4D-82B1-16E1A4DEE1F0}" srcOrd="0" destOrd="0" parTransId="{C53F9BEF-2C8A-1E48-B8CA-46C18B91D654}" sibTransId="{7A3ACEDF-7884-2640-AA6C-A008E6727FB7}"/>
    <dgm:cxn modelId="{D585CA62-562B-DF48-ABBD-3652493B0100}" type="presOf" srcId="{CA5179F3-727F-A14A-89FC-61A9B4717AC1}" destId="{357E584E-254F-A74D-95FA-5FF0FD6ED1AA}" srcOrd="0" destOrd="0" presId="urn:microsoft.com/office/officeart/2005/8/layout/cycle3"/>
    <dgm:cxn modelId="{B2B53469-EC27-BF4D-8798-672A0218B4B7}" type="presOf" srcId="{74427D91-405E-A24A-A75E-58154E1CB02F}" destId="{7963D200-AD99-2F49-ABC3-3A4039DC713C}" srcOrd="0" destOrd="0" presId="urn:microsoft.com/office/officeart/2005/8/layout/cycle3"/>
    <dgm:cxn modelId="{911A7069-0918-6D49-867B-0A6417A4AE6F}" srcId="{D2E91E7B-5FA2-6D44-AD2D-2A019E1EEC5D}" destId="{74427D91-405E-A24A-A75E-58154E1CB02F}" srcOrd="1" destOrd="0" parTransId="{12C00B44-AFF9-3549-94D7-E01375AB3776}" sibTransId="{221F7D08-554A-8A47-A0E9-FE2BED7AB20D}"/>
    <dgm:cxn modelId="{0EE6E670-CF37-9F42-A66F-88F64731D419}" type="presOf" srcId="{C5A46569-C3CF-ED4D-82B1-16E1A4DEE1F0}" destId="{444048CB-FD66-CB40-AD6C-D533D8154340}" srcOrd="0" destOrd="0" presId="urn:microsoft.com/office/officeart/2005/8/layout/cycle3"/>
    <dgm:cxn modelId="{260738A0-A2B8-6A43-9FA0-1BF964C47DD3}" srcId="{D2E91E7B-5FA2-6D44-AD2D-2A019E1EEC5D}" destId="{CA5179F3-727F-A14A-89FC-61A9B4717AC1}" srcOrd="2" destOrd="0" parTransId="{505E03B6-6F74-FE46-B67B-7E3D3EEFE0B1}" sibTransId="{C9F4D859-A02B-0B49-B6BB-6F17A770CA7F}"/>
    <dgm:cxn modelId="{B7E841D5-AEE9-2346-ACA3-75A7FEF01C53}" srcId="{D2E91E7B-5FA2-6D44-AD2D-2A019E1EEC5D}" destId="{443BB0ED-B7A1-304A-83E2-6E03FC633040}" srcOrd="4" destOrd="0" parTransId="{9FB5005F-A353-D34F-AE72-8F588BECF04B}" sibTransId="{C3AA1832-DBCC-0A46-8ACC-7F8DA8083D32}"/>
    <dgm:cxn modelId="{B30D79DE-2D6E-8741-ADD6-F21B57F6FBDC}" type="presOf" srcId="{3E308803-9A05-DB41-8ACB-B003D4FCCBC4}" destId="{D5072F75-237F-F741-8F01-C6C4669FB60A}" srcOrd="0" destOrd="0" presId="urn:microsoft.com/office/officeart/2005/8/layout/cycle3"/>
    <dgm:cxn modelId="{B8700373-FA37-D64A-A5A6-16F91FAF7DAE}" type="presParOf" srcId="{CEC56839-5A6D-1043-BA8D-2FB2D2A7CA55}" destId="{6010BBC2-F269-9844-9BAA-5F71F95806FA}" srcOrd="0" destOrd="0" presId="urn:microsoft.com/office/officeart/2005/8/layout/cycle3"/>
    <dgm:cxn modelId="{CA6E3D70-3D5A-734F-A45C-8E71E809ED2B}" type="presParOf" srcId="{6010BBC2-F269-9844-9BAA-5F71F95806FA}" destId="{444048CB-FD66-CB40-AD6C-D533D8154340}" srcOrd="0" destOrd="0" presId="urn:microsoft.com/office/officeart/2005/8/layout/cycle3"/>
    <dgm:cxn modelId="{33E09627-EE33-9843-BAA6-497AFED52A4F}" type="presParOf" srcId="{6010BBC2-F269-9844-9BAA-5F71F95806FA}" destId="{BA93BBDC-4EFD-5C40-966A-0E75823B75B3}" srcOrd="1" destOrd="0" presId="urn:microsoft.com/office/officeart/2005/8/layout/cycle3"/>
    <dgm:cxn modelId="{71852025-32CA-BD47-A199-02DF55B0E393}" type="presParOf" srcId="{6010BBC2-F269-9844-9BAA-5F71F95806FA}" destId="{7963D200-AD99-2F49-ABC3-3A4039DC713C}" srcOrd="2" destOrd="0" presId="urn:microsoft.com/office/officeart/2005/8/layout/cycle3"/>
    <dgm:cxn modelId="{9AE0DBCE-7B24-C64C-A290-7E81E1662CD7}" type="presParOf" srcId="{6010BBC2-F269-9844-9BAA-5F71F95806FA}" destId="{357E584E-254F-A74D-95FA-5FF0FD6ED1AA}" srcOrd="3" destOrd="0" presId="urn:microsoft.com/office/officeart/2005/8/layout/cycle3"/>
    <dgm:cxn modelId="{EE9E379C-64EE-0E44-83CD-F92F6299E381}" type="presParOf" srcId="{6010BBC2-F269-9844-9BAA-5F71F95806FA}" destId="{D5072F75-237F-F741-8F01-C6C4669FB60A}" srcOrd="4" destOrd="0" presId="urn:microsoft.com/office/officeart/2005/8/layout/cycle3"/>
    <dgm:cxn modelId="{54EF2BC0-E4A1-E746-909C-5F10B2A20ADF}" type="presParOf" srcId="{6010BBC2-F269-9844-9BAA-5F71F95806FA}" destId="{076EBD85-6867-9740-A25D-74B4D2B8D252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3BBDC-4EFD-5C40-966A-0E75823B75B3}">
      <dsp:nvSpPr>
        <dsp:cNvPr id="0" name=""/>
        <dsp:cNvSpPr/>
      </dsp:nvSpPr>
      <dsp:spPr>
        <a:xfrm>
          <a:off x="1119256" y="-25557"/>
          <a:ext cx="4432953" cy="4432953"/>
        </a:xfrm>
        <a:prstGeom prst="circularArrow">
          <a:avLst>
            <a:gd name="adj1" fmla="val 5544"/>
            <a:gd name="adj2" fmla="val 330680"/>
            <a:gd name="adj3" fmla="val 13802154"/>
            <a:gd name="adj4" fmla="val 1737002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048CB-FD66-CB40-AD6C-D533D8154340}">
      <dsp:nvSpPr>
        <dsp:cNvPr id="0" name=""/>
        <dsp:cNvSpPr/>
      </dsp:nvSpPr>
      <dsp:spPr>
        <a:xfrm>
          <a:off x="2309604" y="888"/>
          <a:ext cx="2052257" cy="1026128"/>
        </a:xfrm>
        <a:prstGeom prst="roundRect">
          <a:avLst/>
        </a:prstGeom>
        <a:solidFill>
          <a:srgbClr val="3130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 topology</a:t>
          </a:r>
        </a:p>
      </dsp:txBody>
      <dsp:txXfrm>
        <a:off x="2359695" y="50979"/>
        <a:ext cx="1952075" cy="925946"/>
      </dsp:txXfrm>
    </dsp:sp>
    <dsp:sp modelId="{7963D200-AD99-2F49-ABC3-3A4039DC713C}">
      <dsp:nvSpPr>
        <dsp:cNvPr id="0" name=""/>
        <dsp:cNvSpPr/>
      </dsp:nvSpPr>
      <dsp:spPr>
        <a:xfrm>
          <a:off x="4107467" y="1307112"/>
          <a:ext cx="2052257" cy="1026128"/>
        </a:xfrm>
        <a:prstGeom prst="roundRect">
          <a:avLst/>
        </a:prstGeom>
        <a:solidFill>
          <a:srgbClr val="D201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Select data</a:t>
          </a:r>
        </a:p>
      </dsp:txBody>
      <dsp:txXfrm>
        <a:off x="4157558" y="1357203"/>
        <a:ext cx="1952075" cy="925946"/>
      </dsp:txXfrm>
    </dsp:sp>
    <dsp:sp modelId="{357E584E-254F-A74D-95FA-5FF0FD6ED1AA}">
      <dsp:nvSpPr>
        <dsp:cNvPr id="0" name=""/>
        <dsp:cNvSpPr/>
      </dsp:nvSpPr>
      <dsp:spPr>
        <a:xfrm>
          <a:off x="3420745" y="3420627"/>
          <a:ext cx="2052257" cy="1026128"/>
        </a:xfrm>
        <a:prstGeom prst="roundRect">
          <a:avLst/>
        </a:prstGeom>
        <a:solidFill>
          <a:srgbClr val="1B9CE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Train</a:t>
          </a:r>
        </a:p>
      </dsp:txBody>
      <dsp:txXfrm>
        <a:off x="3470836" y="3470718"/>
        <a:ext cx="1952075" cy="925946"/>
      </dsp:txXfrm>
    </dsp:sp>
    <dsp:sp modelId="{D5072F75-237F-F741-8F01-C6C4669FB60A}">
      <dsp:nvSpPr>
        <dsp:cNvPr id="0" name=""/>
        <dsp:cNvSpPr/>
      </dsp:nvSpPr>
      <dsp:spPr>
        <a:xfrm>
          <a:off x="1198463" y="3420627"/>
          <a:ext cx="2052257" cy="1026128"/>
        </a:xfrm>
        <a:prstGeom prst="roundRect">
          <a:avLst/>
        </a:prstGeom>
        <a:solidFill>
          <a:srgbClr val="3130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</a:t>
          </a:r>
        </a:p>
      </dsp:txBody>
      <dsp:txXfrm>
        <a:off x="1248554" y="3470718"/>
        <a:ext cx="1952075" cy="925946"/>
      </dsp:txXfrm>
    </dsp:sp>
    <dsp:sp modelId="{076EBD85-6867-9740-A25D-74B4D2B8D252}">
      <dsp:nvSpPr>
        <dsp:cNvPr id="0" name=""/>
        <dsp:cNvSpPr/>
      </dsp:nvSpPr>
      <dsp:spPr>
        <a:xfrm>
          <a:off x="511741" y="1307112"/>
          <a:ext cx="2052257" cy="1026128"/>
        </a:xfrm>
        <a:prstGeom prst="roundRect">
          <a:avLst/>
        </a:prstGeom>
        <a:solidFill>
          <a:srgbClr val="D201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Compare results</a:t>
          </a:r>
        </a:p>
      </dsp:txBody>
      <dsp:txXfrm>
        <a:off x="561832" y="1357203"/>
        <a:ext cx="1952075" cy="925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7758B-8B75-DA47-AD89-2E6F99BB0E1A}" type="datetimeFigureOut">
              <a:rPr lang="en-NL" smtClean="0"/>
              <a:t>7/17/20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1D74B-4A50-6741-A051-351B83B178E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634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ghavPrabhu/understanding-of-convolutional-neural-network-cnn-deep-learning-99760835f148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Middle</a:t>
            </a:r>
            <a:r>
              <a:rPr lang="nl-NL" dirty="0"/>
              <a:t> </a:t>
            </a:r>
            <a:r>
              <a:rPr lang="nl-NL" dirty="0" err="1"/>
              <a:t>layers</a:t>
            </a:r>
            <a:r>
              <a:rPr lang="nl-NL" dirty="0"/>
              <a:t> uitleggen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870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https://medium.com/@RaghavPrabhu/understanding-of-convolutional-neural-network-cnn-deep-learning-99760835f148</a:t>
            </a: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332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6130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5907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788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6091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9997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9501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4441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999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269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556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Lighting</a:t>
            </a:r>
            <a:r>
              <a:rPr lang="nl-NL" dirty="0"/>
              <a:t> maakt laatste punt ook moeilijk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89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Dataset laten </a:t>
            </a:r>
            <a:r>
              <a:rPr lang="en-GB" dirty="0" err="1"/>
              <a:t>zien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716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413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857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999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112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1D74B-4A50-6741-A051-351B83B178E7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27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CAF7-FB5C-5941-BE85-5717594F5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3FFD4-3833-524C-BB7C-AC13E0007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38048-1B55-2448-8BD4-2A04BE11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BF75-86D4-4F49-B3CB-7D922D7B4107}" type="datetime8">
              <a:rPr lang="en-NL" smtClean="0"/>
              <a:t>7/17/20 1:29 PM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47974-7151-A046-8F79-A6D9E02E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952CE-2BE0-B442-A674-F21C3350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84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DD57-6C26-6944-863F-C78FE78D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A2A74-74C4-8547-9041-7EAF4A6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6019B-3F02-9746-A9C3-1F0A8C78E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D1CD-E4BB-4010-8036-3640856C38EC}" type="datetime8">
              <a:rPr lang="en-NL" smtClean="0"/>
              <a:t>7/17/20 1:29 PM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5238D-1FD5-184C-AC9C-38C154F3C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2A928-02A8-2346-B8B3-3DCA9D55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409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18AEF-3723-8C49-8503-BE1DC705E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8356B-D774-DA46-896E-CCB035D47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60309-31E8-0247-9F70-9DDBEF41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93D9-32BE-4D4C-BD7D-0DAFED02D118}" type="datetime8">
              <a:rPr lang="en-NL" smtClean="0"/>
              <a:t>7/17/20 1:29 PM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78E51-4F5D-BD4C-98DF-B5CAD146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A5DCF-5A5C-0B4C-9FAB-501B02E8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945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FCC3-F4E3-7149-8343-8420521E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8D724-374D-7749-8D99-46BE2C2B8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8DB0B-7D0B-EF48-884E-1A73A3D9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F19EA-0FC8-425E-BF5B-76F45ACD7284}" type="datetime8">
              <a:rPr lang="en-NL" smtClean="0"/>
              <a:t>7/17/20 1:29 PM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F1B9C-0C32-6849-8CD3-4D63E548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36880-7ACE-764D-9504-068BD343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072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B17-788D-A84D-ADC2-C5238A1C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6926D-34D5-0F4B-9D5B-7165BB1FB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D158D-D58C-1F4C-9835-06577C2D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DAA35-F49C-4053-ABFD-B386847968DF}" type="datetime8">
              <a:rPr lang="en-NL" smtClean="0"/>
              <a:t>7/17/20 1:29 PM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A7B6A-4440-E24D-88AD-EF8934FF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9E4DD-DA12-BA4E-A5E5-235D8F7F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825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D6E2-56A7-8B4D-B15C-A7E51A39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00F25-8E65-D443-94A6-0615216F1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C7CE-DEE4-AF4C-A615-1691D324A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A62D4-8C83-D943-AD66-A43DB9C2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C92A5-C20C-4D4C-9C3F-06A18BA006D4}" type="datetime8">
              <a:rPr lang="en-NL" smtClean="0"/>
              <a:t>7/17/20 1:29 PM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C0146-7FAF-5442-91BB-44A8C4DA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BDA8C-5548-6A4A-B92A-7B8DDCF0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007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6080-5096-FF47-9A47-769AC0E4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4EF5F-669F-EC49-8032-1D9D1991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D1C7B-38BE-F240-8BD6-8C5A62811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A72D3-13F8-C44C-B11F-3EE6ED059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40C85-2262-5743-BFF9-7BCE50B8D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7AB44-6C1E-824B-AD40-2FD738F0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D14F-2497-4D52-A9BE-3EF72E353A90}" type="datetime8">
              <a:rPr lang="en-NL" smtClean="0"/>
              <a:t>7/17/20 1:29 PM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C012C1-9D39-9F44-B227-F4E7A941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26960-99A1-E54D-9F39-BEF5F3EF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774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DE1A-C48A-074C-9A51-3325798A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D1FDA-354F-1E4A-84F8-FC3A9E13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D6D8-5244-4684-B0DF-C0A6BFD807B1}" type="datetime8">
              <a:rPr lang="en-NL" smtClean="0"/>
              <a:t>7/17/20 1:29 PM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2449F-4DCC-B74F-ADC9-DC3531E1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FC9D5-6B26-214E-B01B-BD51A2E2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054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FBA381-5B65-3C40-8ABF-01B331E7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542B-5DDB-4CB6-8B67-D65882690969}" type="datetime8">
              <a:rPr lang="en-NL" smtClean="0"/>
              <a:t>7/17/20 1:29 PM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FC273-5CC8-6548-9BD5-94A95923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E57DF-8C0D-644E-AEAB-7BBAB586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486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CCAC-2A01-C441-AC2E-8DAFE7A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7DED-8EFD-154D-AA0C-7A7399077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FD07E-ECCE-E244-A756-558BDB538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A1155-221F-9F4B-979C-F797D6CC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1C72-3678-4C4D-953C-DD9E7FC902D3}" type="datetime8">
              <a:rPr lang="en-NL" smtClean="0"/>
              <a:t>7/17/20 1:29 PM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D028C-A50F-5445-AAF6-6173FB06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785EE-A351-D242-A830-6DAC7864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593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F4C1-2FA1-724C-A989-6BB740B8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E282D-4566-4A42-8B9C-C9BDA6C8C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D86DA-D80F-2E46-88D3-345C40247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2412D-0A45-804B-84A8-887E956F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3894-267B-4F91-874F-27B38B37729E}" type="datetime8">
              <a:rPr lang="en-NL" smtClean="0"/>
              <a:t>7/17/20 1:29 PM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ACC08-C45A-D349-A401-9A2B92C4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87D5A-561B-5B47-B559-7566C4AF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23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36CA9-930D-2C4B-A1F3-F3645240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0AF53-5C11-0348-AB97-A364CD0E9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2F97-8CEB-6547-B133-9C65CF2CC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31676-1691-4CC6-A398-06C3CF9405D4}" type="datetime8">
              <a:rPr lang="en-NL" smtClean="0"/>
              <a:t>7/17/20 1:29 PM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CE97C-4ED0-914F-B83E-DEA332C63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E206-949C-A04F-87A5-BD93A0E36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D21EB-3848-F24F-84D7-D709F207E1A3}" type="slidenum">
              <a:rPr lang="en-NL" smtClean="0"/>
              <a:t>‹#›</a:t>
            </a:fld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E6B73A-2685-164A-AC7F-3A198A0F18A0}"/>
              </a:ext>
            </a:extLst>
          </p:cNvPr>
          <p:cNvGrpSpPr/>
          <p:nvPr userDrawn="1"/>
        </p:nvGrpSpPr>
        <p:grpSpPr>
          <a:xfrm>
            <a:off x="0" y="-1"/>
            <a:ext cx="317158" cy="6858001"/>
            <a:chOff x="11874842" y="0"/>
            <a:chExt cx="317158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4CA078-C121-9E4E-9895-2A762387619E}"/>
                </a:ext>
              </a:extLst>
            </p:cNvPr>
            <p:cNvSpPr/>
            <p:nvPr/>
          </p:nvSpPr>
          <p:spPr>
            <a:xfrm>
              <a:off x="11874844" y="0"/>
              <a:ext cx="317156" cy="2387600"/>
            </a:xfrm>
            <a:prstGeom prst="rect">
              <a:avLst/>
            </a:prstGeom>
            <a:solidFill>
              <a:srgbClr val="1C9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C0DFCD-6B86-394C-AEDD-70CBC25C11F2}"/>
                </a:ext>
              </a:extLst>
            </p:cNvPr>
            <p:cNvSpPr/>
            <p:nvPr/>
          </p:nvSpPr>
          <p:spPr>
            <a:xfrm>
              <a:off x="11874842" y="4470401"/>
              <a:ext cx="317157" cy="2387600"/>
            </a:xfrm>
            <a:prstGeom prst="rect">
              <a:avLst/>
            </a:prstGeom>
            <a:solidFill>
              <a:srgbClr val="D20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32E3C7-739F-7347-9C43-87F0E5FDB83E}"/>
                </a:ext>
              </a:extLst>
            </p:cNvPr>
            <p:cNvSpPr/>
            <p:nvPr/>
          </p:nvSpPr>
          <p:spPr>
            <a:xfrm>
              <a:off x="11874842" y="2253779"/>
              <a:ext cx="317157" cy="2387600"/>
            </a:xfrm>
            <a:prstGeom prst="rect">
              <a:avLst/>
            </a:prstGeom>
            <a:solidFill>
              <a:srgbClr val="313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8871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hyperlink" Target="https://github.com/swzaken/cars-neuralnetwork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10" Type="http://schemas.openxmlformats.org/officeDocument/2006/relationships/image" Target="../media/image1.tiff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ctinstitute.nl/algorithmic-bias-project-managemen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BA9C9-BE53-3048-9410-D3FF8E33A6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Webinar </a:t>
            </a:r>
            <a:br>
              <a:rPr lang="en-GB" b="1" dirty="0"/>
            </a:br>
            <a:r>
              <a:rPr lang="en-GB" b="1" dirty="0"/>
              <a:t>Machine learning in practice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94F172-C4E2-2042-982A-3E2571FA7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5054"/>
            <a:ext cx="10465942" cy="3142946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Bert Wassink</a:t>
            </a:r>
            <a:endParaRPr lang="en-NL" dirty="0"/>
          </a:p>
          <a:p>
            <a:pPr algn="l"/>
            <a:r>
              <a:rPr lang="en-US" dirty="0"/>
              <a:t>Joost </a:t>
            </a:r>
            <a:r>
              <a:rPr lang="en-US" dirty="0" err="1"/>
              <a:t>Krapels</a:t>
            </a:r>
            <a:endParaRPr lang="en-US" dirty="0"/>
          </a:p>
          <a:p>
            <a:pPr algn="l"/>
            <a:r>
              <a:rPr lang="en-US" dirty="0"/>
              <a:t>Stefan </a:t>
            </a:r>
            <a:r>
              <a:rPr lang="en-US" dirty="0" err="1"/>
              <a:t>Leijnen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Sieuwert van Otterloo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					</a:t>
            </a:r>
          </a:p>
          <a:p>
            <a:pPr algn="l"/>
            <a:r>
              <a:rPr lang="en-US" dirty="0"/>
              <a:t>									July 17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9AA8E-C965-7445-BB4F-6C2CCFC21D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6069" y="497900"/>
            <a:ext cx="2163862" cy="5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9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E8AF-AE6A-E049-ACD3-345F9766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 - example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759090-6FE3-C047-8E13-C0B2330BD675}"/>
              </a:ext>
            </a:extLst>
          </p:cNvPr>
          <p:cNvSpPr txBox="1"/>
          <p:nvPr/>
        </p:nvSpPr>
        <p:spPr>
          <a:xfrm>
            <a:off x="7175945" y="2126573"/>
            <a:ext cx="48242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If there is a light on the right side of the robot, the left track gets the strongest signal. </a:t>
            </a:r>
          </a:p>
          <a:p>
            <a:r>
              <a:rPr lang="en-GB" sz="2000" dirty="0"/>
              <a:t>The robot will turn to the right, so towards the light.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For each neuron, you add up the sum of the input-neurons  *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If the sum is above the threshold (e.g. 1), the neuron is activated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dirty="0"/>
              <a:t>Input Activation (left track) =</a:t>
            </a:r>
          </a:p>
          <a:p>
            <a:r>
              <a:rPr lang="en-GB" sz="2000" dirty="0"/>
              <a:t>	1.0 * 0.99. + 0.2 * 0.46 =</a:t>
            </a:r>
          </a:p>
          <a:p>
            <a:r>
              <a:rPr lang="en-GB" sz="2000" dirty="0"/>
              <a:t>	0.99 + 0.09 = 1.08</a:t>
            </a:r>
          </a:p>
          <a:p>
            <a:endParaRPr lang="en-GB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D40A3-3919-4549-B4DC-AA6746B3012E}"/>
              </a:ext>
            </a:extLst>
          </p:cNvPr>
          <p:cNvSpPr txBox="1"/>
          <p:nvPr/>
        </p:nvSpPr>
        <p:spPr>
          <a:xfrm>
            <a:off x="4562680" y="210589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25D72A-5E77-0147-AB85-11A81274E3FB}"/>
              </a:ext>
            </a:extLst>
          </p:cNvPr>
          <p:cNvSpPr/>
          <p:nvPr/>
        </p:nvSpPr>
        <p:spPr>
          <a:xfrm>
            <a:off x="4437274" y="3108594"/>
            <a:ext cx="856325" cy="8563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0.16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D667878-166C-2D4C-811E-9C65EB30F59A}"/>
              </a:ext>
            </a:extLst>
          </p:cNvPr>
          <p:cNvSpPr/>
          <p:nvPr/>
        </p:nvSpPr>
        <p:spPr>
          <a:xfrm>
            <a:off x="1818357" y="2680432"/>
            <a:ext cx="856325" cy="8563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1.0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F97DC0-C6D0-F84A-A420-68BFE94175A9}"/>
              </a:ext>
            </a:extLst>
          </p:cNvPr>
          <p:cNvSpPr/>
          <p:nvPr/>
        </p:nvSpPr>
        <p:spPr>
          <a:xfrm>
            <a:off x="1818357" y="3802649"/>
            <a:ext cx="856325" cy="85632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0.2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361BED-D548-8347-B9F8-AE6E53269442}"/>
              </a:ext>
            </a:extLst>
          </p:cNvPr>
          <p:cNvSpPr/>
          <p:nvPr/>
        </p:nvSpPr>
        <p:spPr>
          <a:xfrm>
            <a:off x="1818357" y="4966432"/>
            <a:ext cx="856325" cy="8563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0.1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6FB501-05F5-B048-8921-194F1D5B2C06}"/>
              </a:ext>
            </a:extLst>
          </p:cNvPr>
          <p:cNvSpPr/>
          <p:nvPr/>
        </p:nvSpPr>
        <p:spPr>
          <a:xfrm>
            <a:off x="4437274" y="4383212"/>
            <a:ext cx="856325" cy="85632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1.08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730DAE-471B-774B-A34D-8DDB043BA632}"/>
              </a:ext>
            </a:extLst>
          </p:cNvPr>
          <p:cNvSpPr txBox="1"/>
          <p:nvPr/>
        </p:nvSpPr>
        <p:spPr>
          <a:xfrm>
            <a:off x="658091" y="5111947"/>
            <a:ext cx="100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 sensor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5E533C-55AD-B54B-B36F-9A3257F629B2}"/>
              </a:ext>
            </a:extLst>
          </p:cNvPr>
          <p:cNvSpPr txBox="1"/>
          <p:nvPr/>
        </p:nvSpPr>
        <p:spPr>
          <a:xfrm>
            <a:off x="501953" y="2751331"/>
            <a:ext cx="115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right sensor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B98E80-9481-5A4B-99D7-AF5769DE1643}"/>
              </a:ext>
            </a:extLst>
          </p:cNvPr>
          <p:cNvSpPr txBox="1"/>
          <p:nvPr/>
        </p:nvSpPr>
        <p:spPr>
          <a:xfrm>
            <a:off x="658091" y="3904023"/>
            <a:ext cx="100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middle sensor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E54983-B7BB-3B43-BCF5-69E835B36382}"/>
              </a:ext>
            </a:extLst>
          </p:cNvPr>
          <p:cNvCxnSpPr>
            <a:cxnSpLocks/>
            <a:stCxn id="28" idx="6"/>
            <a:endCxn id="35" idx="1"/>
          </p:cNvCxnSpPr>
          <p:nvPr/>
        </p:nvCxnSpPr>
        <p:spPr>
          <a:xfrm>
            <a:off x="2674682" y="3108595"/>
            <a:ext cx="1887998" cy="1400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135AEE3-CF09-6A4E-9CC5-1F04DA0543C3}"/>
              </a:ext>
            </a:extLst>
          </p:cNvPr>
          <p:cNvSpPr txBox="1"/>
          <p:nvPr/>
        </p:nvSpPr>
        <p:spPr>
          <a:xfrm>
            <a:off x="5565438" y="3319348"/>
            <a:ext cx="11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right track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F12F42-BBC1-D14D-932C-C4AAD4DB6815}"/>
              </a:ext>
            </a:extLst>
          </p:cNvPr>
          <p:cNvSpPr txBox="1"/>
          <p:nvPr/>
        </p:nvSpPr>
        <p:spPr>
          <a:xfrm>
            <a:off x="5565438" y="4722846"/>
            <a:ext cx="101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left track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D841B5-45EB-D044-85A5-791D2FA63313}"/>
              </a:ext>
            </a:extLst>
          </p:cNvPr>
          <p:cNvCxnSpPr>
            <a:cxnSpLocks/>
            <a:stCxn id="30" idx="6"/>
            <a:endCxn id="27" idx="2"/>
          </p:cNvCxnSpPr>
          <p:nvPr/>
        </p:nvCxnSpPr>
        <p:spPr>
          <a:xfrm flipV="1">
            <a:off x="2674682" y="3536757"/>
            <a:ext cx="1762592" cy="694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1288EF-884F-B149-ACCA-22D14BA089D2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674682" y="4224894"/>
            <a:ext cx="1762592" cy="586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BC733E-1E05-F14A-BD3F-7342FE12D977}"/>
              </a:ext>
            </a:extLst>
          </p:cNvPr>
          <p:cNvCxnSpPr>
            <a:cxnSpLocks/>
            <a:stCxn id="31" idx="7"/>
            <a:endCxn id="27" idx="3"/>
          </p:cNvCxnSpPr>
          <p:nvPr/>
        </p:nvCxnSpPr>
        <p:spPr>
          <a:xfrm flipV="1">
            <a:off x="2549276" y="3839513"/>
            <a:ext cx="2013404" cy="125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78977E-6534-5540-9612-79E334763AC3}"/>
              </a:ext>
            </a:extLst>
          </p:cNvPr>
          <p:cNvSpPr txBox="1"/>
          <p:nvPr/>
        </p:nvSpPr>
        <p:spPr>
          <a:xfrm>
            <a:off x="1931259" y="210589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7D5AE7E-429E-4B46-9D1E-CEA65873FC1A}"/>
              </a:ext>
            </a:extLst>
          </p:cNvPr>
          <p:cNvSpPr txBox="1"/>
          <p:nvPr/>
        </p:nvSpPr>
        <p:spPr>
          <a:xfrm rot="20331438">
            <a:off x="2615680" y="3757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0.45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831FEB90-9825-4348-B499-480693FE0869}"/>
              </a:ext>
            </a:extLst>
          </p:cNvPr>
          <p:cNvSpPr txBox="1"/>
          <p:nvPr/>
        </p:nvSpPr>
        <p:spPr>
          <a:xfrm rot="1148565">
            <a:off x="2648581" y="427875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0.46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51F93B39-3632-4EA9-B7CC-947D87717935}"/>
              </a:ext>
            </a:extLst>
          </p:cNvPr>
          <p:cNvSpPr txBox="1"/>
          <p:nvPr/>
        </p:nvSpPr>
        <p:spPr>
          <a:xfrm rot="2260925">
            <a:off x="2743425" y="29583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0.99</a:t>
            </a: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C155E016-3F78-42FB-8395-57B54C22472D}"/>
              </a:ext>
            </a:extLst>
          </p:cNvPr>
          <p:cNvSpPr txBox="1"/>
          <p:nvPr/>
        </p:nvSpPr>
        <p:spPr>
          <a:xfrm rot="19798413">
            <a:off x="2629598" y="489807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0.98</a:t>
            </a:r>
          </a:p>
        </p:txBody>
      </p:sp>
      <p:pic>
        <p:nvPicPr>
          <p:cNvPr id="20" name="Afbeelding 19" descr="Afbeelding met licht&#10;&#10;Automatisch gegenereerde beschrijving">
            <a:extLst>
              <a:ext uri="{FF2B5EF4-FFF2-40B4-BE49-F238E27FC236}">
                <a16:creationId xmlns:a16="http://schemas.microsoft.com/office/drawing/2014/main" id="{6161E485-271C-4400-80FC-B4DEC276207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337" y="5371811"/>
            <a:ext cx="450946" cy="450946"/>
          </a:xfrm>
          <a:prstGeom prst="rect">
            <a:avLst/>
          </a:prstGeom>
        </p:spPr>
      </p:pic>
      <p:pic>
        <p:nvPicPr>
          <p:cNvPr id="62" name="Afbeelding 61">
            <a:extLst>
              <a:ext uri="{FF2B5EF4-FFF2-40B4-BE49-F238E27FC236}">
                <a16:creationId xmlns:a16="http://schemas.microsoft.com/office/drawing/2014/main" id="{B0AE9A9F-4B27-4732-9022-2889E3CF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596">
            <a:off x="3777947" y="5599307"/>
            <a:ext cx="1609725" cy="10668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8C01DF5-FC0D-4EF9-B728-45BC84A8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8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el 38">
            <a:extLst>
              <a:ext uri="{FF2B5EF4-FFF2-40B4-BE49-F238E27FC236}">
                <a16:creationId xmlns:a16="http://schemas.microsoft.com/office/drawing/2014/main" id="{F9F0D130-7BE1-43EC-B04C-A846ACFBC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649806"/>
              </p:ext>
            </p:extLst>
          </p:nvPr>
        </p:nvGraphicFramePr>
        <p:xfrm>
          <a:off x="951906" y="2496995"/>
          <a:ext cx="288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138240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3443683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1031968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1841105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26675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4806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57595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48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6378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57DBC6A-9628-D34F-B39D-F7D88783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3275" cy="1325563"/>
          </a:xfrm>
        </p:spPr>
        <p:txBody>
          <a:bodyPr/>
          <a:lstStyle/>
          <a:p>
            <a:r>
              <a:rPr lang="en-GB" dirty="0"/>
              <a:t>Artificial neural networks – image classification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7ECCA-1477-7F4B-BC37-6BE5E6C684E9}"/>
              </a:ext>
            </a:extLst>
          </p:cNvPr>
          <p:cNvSpPr txBox="1"/>
          <p:nvPr/>
        </p:nvSpPr>
        <p:spPr>
          <a:xfrm>
            <a:off x="1148316" y="1956391"/>
            <a:ext cx="247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layer – 20 neurons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206AF-23E4-8C45-8F32-1B95C1716C04}"/>
              </a:ext>
            </a:extLst>
          </p:cNvPr>
          <p:cNvSpPr txBox="1"/>
          <p:nvPr/>
        </p:nvSpPr>
        <p:spPr>
          <a:xfrm>
            <a:off x="8803757" y="1956391"/>
            <a:ext cx="26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layer – 10 neurons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432B34-19FF-A94B-BF12-11916DA1DE7C}"/>
              </a:ext>
            </a:extLst>
          </p:cNvPr>
          <p:cNvSpPr/>
          <p:nvPr/>
        </p:nvSpPr>
        <p:spPr>
          <a:xfrm>
            <a:off x="8803757" y="2591426"/>
            <a:ext cx="521509" cy="52150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195CB2-C6D7-2742-B393-A283B2BDCF42}"/>
              </a:ext>
            </a:extLst>
          </p:cNvPr>
          <p:cNvSpPr txBox="1"/>
          <p:nvPr/>
        </p:nvSpPr>
        <p:spPr>
          <a:xfrm>
            <a:off x="9364573" y="2667514"/>
            <a:ext cx="72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“one”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7312A8-E46F-7444-BC98-731C64125A23}"/>
              </a:ext>
            </a:extLst>
          </p:cNvPr>
          <p:cNvSpPr/>
          <p:nvPr/>
        </p:nvSpPr>
        <p:spPr>
          <a:xfrm>
            <a:off x="8803757" y="3150763"/>
            <a:ext cx="521509" cy="52150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866515-E849-3B47-9E8B-F885785AD145}"/>
              </a:ext>
            </a:extLst>
          </p:cNvPr>
          <p:cNvSpPr txBox="1"/>
          <p:nvPr/>
        </p:nvSpPr>
        <p:spPr>
          <a:xfrm>
            <a:off x="9364573" y="3199141"/>
            <a:ext cx="7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“two”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CFF30FA-DCEA-4D44-85EB-830CE1D4F72A}"/>
              </a:ext>
            </a:extLst>
          </p:cNvPr>
          <p:cNvSpPr/>
          <p:nvPr/>
        </p:nvSpPr>
        <p:spPr>
          <a:xfrm>
            <a:off x="8803757" y="3697211"/>
            <a:ext cx="521509" cy="521509"/>
          </a:xfrm>
          <a:prstGeom prst="ellipse">
            <a:avLst/>
          </a:prstGeom>
          <a:solidFill>
            <a:srgbClr val="B99F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C1D7FC-431B-5547-BCA9-E2140A7FAFBF}"/>
              </a:ext>
            </a:extLst>
          </p:cNvPr>
          <p:cNvSpPr txBox="1"/>
          <p:nvPr/>
        </p:nvSpPr>
        <p:spPr>
          <a:xfrm>
            <a:off x="9364573" y="3773299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“three”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1F6B61-0874-D34D-AC99-91CD8112F944}"/>
              </a:ext>
            </a:extLst>
          </p:cNvPr>
          <p:cNvSpPr/>
          <p:nvPr/>
        </p:nvSpPr>
        <p:spPr>
          <a:xfrm>
            <a:off x="8803757" y="5334625"/>
            <a:ext cx="521509" cy="52150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D8986B-E655-274B-8C22-9B15B30E8B94}"/>
              </a:ext>
            </a:extLst>
          </p:cNvPr>
          <p:cNvSpPr txBox="1"/>
          <p:nvPr/>
        </p:nvSpPr>
        <p:spPr>
          <a:xfrm>
            <a:off x="9364573" y="541071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“nine”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50AFD1-B2FD-1E4D-BE55-0A2183463B41}"/>
              </a:ext>
            </a:extLst>
          </p:cNvPr>
          <p:cNvSpPr/>
          <p:nvPr/>
        </p:nvSpPr>
        <p:spPr>
          <a:xfrm>
            <a:off x="8803757" y="5866253"/>
            <a:ext cx="521509" cy="521509"/>
          </a:xfrm>
          <a:prstGeom prst="ellipse">
            <a:avLst/>
          </a:prstGeom>
          <a:solidFill>
            <a:srgbClr val="B99F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6190E8-ADAE-4B44-AE2E-E2D2FBC127E8}"/>
              </a:ext>
            </a:extLst>
          </p:cNvPr>
          <p:cNvSpPr txBox="1"/>
          <p:nvPr/>
        </p:nvSpPr>
        <p:spPr>
          <a:xfrm>
            <a:off x="9364573" y="5942341"/>
            <a:ext cx="7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“zero”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8BCB81-B5F7-2A4D-B1C2-40133B6E2CB2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3130862" y="5808272"/>
            <a:ext cx="2003531" cy="367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BCA8E3-F111-814E-8C38-2DEFEFC7E8E4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3806460" y="5679638"/>
            <a:ext cx="1327933" cy="49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F7DF554-70A8-F441-9429-02D2BE050115}"/>
              </a:ext>
            </a:extLst>
          </p:cNvPr>
          <p:cNvSpPr/>
          <p:nvPr/>
        </p:nvSpPr>
        <p:spPr>
          <a:xfrm>
            <a:off x="5134393" y="5915262"/>
            <a:ext cx="521509" cy="52150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DC4B4D3-B98A-CD43-B4A9-674E39956FD6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2316546" y="5758179"/>
            <a:ext cx="2817847" cy="41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D3DAE16-CBB1-5B43-A6BC-77E19B252E0B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1674923" y="5786628"/>
            <a:ext cx="3459470" cy="389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F124C9-2850-5948-802C-7E1AC9722B9E}"/>
              </a:ext>
            </a:extLst>
          </p:cNvPr>
          <p:cNvCxnSpPr>
            <a:cxnSpLocks/>
            <a:stCxn id="47" idx="6"/>
            <a:endCxn id="36" idx="2"/>
          </p:cNvCxnSpPr>
          <p:nvPr/>
        </p:nvCxnSpPr>
        <p:spPr>
          <a:xfrm flipV="1">
            <a:off x="5655902" y="6127008"/>
            <a:ext cx="3147855" cy="4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452F15-3307-4743-8831-2A4F0A5DC3C4}"/>
              </a:ext>
            </a:extLst>
          </p:cNvPr>
          <p:cNvCxnSpPr>
            <a:cxnSpLocks/>
            <a:stCxn id="47" idx="7"/>
            <a:endCxn id="30" idx="2"/>
          </p:cNvCxnSpPr>
          <p:nvPr/>
        </p:nvCxnSpPr>
        <p:spPr>
          <a:xfrm flipV="1">
            <a:off x="5579529" y="3411518"/>
            <a:ext cx="3224228" cy="2580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AB329D5-F74B-4349-A3D4-063286D73D50}"/>
              </a:ext>
            </a:extLst>
          </p:cNvPr>
          <p:cNvSpPr txBox="1"/>
          <p:nvPr/>
        </p:nvSpPr>
        <p:spPr>
          <a:xfrm>
            <a:off x="4846908" y="1956391"/>
            <a:ext cx="249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Middle layer – x neurons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A33AD-2F66-B04E-BDC6-27160FE5622E}"/>
              </a:ext>
            </a:extLst>
          </p:cNvPr>
          <p:cNvSpPr txBox="1"/>
          <p:nvPr/>
        </p:nvSpPr>
        <p:spPr>
          <a:xfrm>
            <a:off x="4025433" y="5310306"/>
            <a:ext cx="164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signals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A2F744C-7A57-A84B-8285-9A4869D99182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3831906" y="4296995"/>
            <a:ext cx="5048224" cy="164563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51DCE3F-FA71-354C-B418-19D8DE76BD53}"/>
              </a:ext>
            </a:extLst>
          </p:cNvPr>
          <p:cNvSpPr txBox="1"/>
          <p:nvPr/>
        </p:nvSpPr>
        <p:spPr>
          <a:xfrm>
            <a:off x="4616937" y="3965777"/>
            <a:ext cx="188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Lack of signal, or negative signal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A50D07-2A6D-47E6-873A-0B942577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11</a:t>
            </a:fld>
            <a:endParaRPr lang="en-NL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C8D44A60-73CB-4A63-9834-879A1699FABC}"/>
              </a:ext>
            </a:extLst>
          </p:cNvPr>
          <p:cNvCxnSpPr>
            <a:stCxn id="47" idx="7"/>
            <a:endCxn id="32" idx="2"/>
          </p:cNvCxnSpPr>
          <p:nvPr/>
        </p:nvCxnSpPr>
        <p:spPr>
          <a:xfrm flipV="1">
            <a:off x="5579529" y="3957966"/>
            <a:ext cx="3224228" cy="203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0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6D65-EF3C-C84F-ADC0-F276204E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C1D4B-B2C7-764D-A415-C936C237F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600" dirty="0"/>
              <a:t>Each neural network has inputs and outputs that are determined by the problem to solve.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The researcher decides on the number of neurons and number of ‘hidden’ layers. More complex problems require more layers, or larger layers.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The weights are determined through ‘machine learning’. Using large amounts of example data, the computer determines a good set of weights.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The researcher must check the quality of the network at the end. Training algorithms are not guaranteed to work.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167E16-5F92-4578-9726-0991F8C5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7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7C58-FFEF-6541-A870-085AFD85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train?</a:t>
            </a:r>
            <a:br>
              <a:rPr lang="en-GB" dirty="0"/>
            </a:br>
            <a:r>
              <a:rPr lang="en-GB" sz="3200" dirty="0"/>
              <a:t>Step 1: data collection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2606-CF40-3748-86AB-956FAFF0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74" y="2073275"/>
            <a:ext cx="4551219" cy="41025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/>
              <a:t>Select a domain and problem statement.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Collect a lot of data. We use a published training set with car photos.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Annotate each photo. You need, for training purposes, the correct answers to any questions you want to ask.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84F5B-8E95-F44F-A333-A243B1EE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6" y="2073275"/>
            <a:ext cx="6350000" cy="220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D4C756-C90E-F445-AB97-C6E791E1AD54}"/>
              </a:ext>
            </a:extLst>
          </p:cNvPr>
          <p:cNvSpPr txBox="1"/>
          <p:nvPr/>
        </p:nvSpPr>
        <p:spPr>
          <a:xfrm>
            <a:off x="489877" y="6465530"/>
            <a:ext cx="414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Source:  https://</a:t>
            </a:r>
            <a:r>
              <a:rPr lang="en-GB" sz="1200" dirty="0" err="1"/>
              <a:t>ai.stanford.edu</a:t>
            </a:r>
            <a:r>
              <a:rPr lang="en-GB" sz="1200" dirty="0"/>
              <a:t>/~</a:t>
            </a:r>
            <a:r>
              <a:rPr lang="en-GB" sz="1200" dirty="0" err="1"/>
              <a:t>jkrause</a:t>
            </a:r>
            <a:r>
              <a:rPr lang="en-GB" sz="1200" dirty="0"/>
              <a:t>/cars/</a:t>
            </a:r>
            <a:r>
              <a:rPr lang="en-GB" sz="1200" dirty="0" err="1"/>
              <a:t>car_dataset.html</a:t>
            </a:r>
            <a:endParaRPr lang="en-GB" sz="12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586E1D8-A6C0-4115-A33D-A9D19BC66B22}"/>
              </a:ext>
            </a:extLst>
          </p:cNvPr>
          <p:cNvSpPr/>
          <p:nvPr/>
        </p:nvSpPr>
        <p:spPr>
          <a:xfrm>
            <a:off x="1399874" y="5437500"/>
            <a:ext cx="9392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>
                <a:solidFill>
                  <a:srgbClr val="1B9CE6"/>
                </a:solidFill>
              </a:rPr>
              <a:t>What questions could we ask for a car photo data set?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AAF241-9894-47B5-89EC-90A0EB91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5972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39EF-FA6D-2443-86F7-8E3088C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questions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226537-F756-724F-BA63-16EA9E10F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946553"/>
              </p:ext>
            </p:extLst>
          </p:nvPr>
        </p:nvGraphicFramePr>
        <p:xfrm>
          <a:off x="651164" y="1690688"/>
          <a:ext cx="10889672" cy="4583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5361">
                  <a:extLst>
                    <a:ext uri="{9D8B030D-6E8A-4147-A177-3AD203B41FA5}">
                      <a16:colId xmlns:a16="http://schemas.microsoft.com/office/drawing/2014/main" val="824184088"/>
                    </a:ext>
                  </a:extLst>
                </a:gridCol>
                <a:gridCol w="2346107">
                  <a:extLst>
                    <a:ext uri="{9D8B030D-6E8A-4147-A177-3AD203B41FA5}">
                      <a16:colId xmlns:a16="http://schemas.microsoft.com/office/drawing/2014/main" val="2767689476"/>
                    </a:ext>
                  </a:extLst>
                </a:gridCol>
                <a:gridCol w="2948204">
                  <a:extLst>
                    <a:ext uri="{9D8B030D-6E8A-4147-A177-3AD203B41FA5}">
                      <a16:colId xmlns:a16="http://schemas.microsoft.com/office/drawing/2014/main" val="1511438797"/>
                    </a:ext>
                  </a:extLst>
                </a:gridCol>
              </a:tblGrid>
              <a:tr h="51831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Question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ML-task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How hard is it for humans?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55333"/>
                  </a:ext>
                </a:extLst>
              </a:tr>
              <a:tr h="478781">
                <a:tc>
                  <a:txBody>
                    <a:bodyPr/>
                    <a:lstStyle/>
                    <a:p>
                      <a:r>
                        <a:rPr lang="en-GB" dirty="0"/>
                        <a:t>Is there a car in the picture?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Easy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762455"/>
                  </a:ext>
                </a:extLst>
              </a:tr>
              <a:tr h="478781">
                <a:tc>
                  <a:txBody>
                    <a:bodyPr/>
                    <a:lstStyle/>
                    <a:p>
                      <a:r>
                        <a:rPr lang="en-GB" dirty="0"/>
                        <a:t>Which side of the car is visible?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Easy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211025"/>
                  </a:ext>
                </a:extLst>
              </a:tr>
              <a:tr h="478781">
                <a:tc>
                  <a:txBody>
                    <a:bodyPr/>
                    <a:lstStyle/>
                    <a:p>
                      <a:r>
                        <a:rPr lang="en-GB" dirty="0"/>
                        <a:t>What is the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 of the car?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Easy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935047"/>
                  </a:ext>
                </a:extLst>
              </a:tr>
              <a:tr h="478781">
                <a:tc>
                  <a:txBody>
                    <a:bodyPr/>
                    <a:lstStyle/>
                    <a:p>
                      <a:r>
                        <a:rPr lang="en-GB" dirty="0"/>
                        <a:t>What is the brand of the car?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191612"/>
                  </a:ext>
                </a:extLst>
              </a:tr>
              <a:tr h="740453">
                <a:tc>
                  <a:txBody>
                    <a:bodyPr/>
                    <a:lstStyle/>
                    <a:p>
                      <a:r>
                        <a:rPr lang="en-GB" dirty="0"/>
                        <a:t>What body style (minivan, coupe, sedan, convertible) does the car have?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498711"/>
                  </a:ext>
                </a:extLst>
              </a:tr>
              <a:tr h="451632">
                <a:tc>
                  <a:txBody>
                    <a:bodyPr/>
                    <a:lstStyle/>
                    <a:p>
                      <a:r>
                        <a:rPr lang="en-GB" dirty="0"/>
                        <a:t>What is the value of the car?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Prediction/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067055"/>
                  </a:ext>
                </a:extLst>
              </a:tr>
              <a:tr h="478781">
                <a:tc>
                  <a:txBody>
                    <a:bodyPr/>
                    <a:lstStyle/>
                    <a:p>
                      <a:r>
                        <a:rPr lang="en-GB" dirty="0"/>
                        <a:t>What is the build year of the car?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Prediction/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Hard/Impossible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997410"/>
                  </a:ext>
                </a:extLst>
              </a:tr>
              <a:tr h="478781">
                <a:tc>
                  <a:txBody>
                    <a:bodyPr/>
                    <a:lstStyle/>
                    <a:p>
                      <a:r>
                        <a:rPr lang="en-GB" dirty="0"/>
                        <a:t>Do two pictures show the same car?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Hard/Impossible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41414"/>
                  </a:ext>
                </a:extLst>
              </a:tr>
            </a:tbl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03D7A7-DFC1-4F84-8E56-D8964DC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315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FC35-A461-D544-AAEB-654382D5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question 1: Car </a:t>
            </a:r>
            <a:r>
              <a:rPr lang="en-GB" dirty="0" err="1"/>
              <a:t>color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AD0A8C-403E-8B4F-89D0-6A541AEA1D15}"/>
              </a:ext>
            </a:extLst>
          </p:cNvPr>
          <p:cNvSpPr/>
          <p:nvPr/>
        </p:nvSpPr>
        <p:spPr>
          <a:xfrm>
            <a:off x="5092332" y="2140104"/>
            <a:ext cx="856325" cy="856325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07A00-D953-794D-9064-984DE47EA325}"/>
              </a:ext>
            </a:extLst>
          </p:cNvPr>
          <p:cNvSpPr/>
          <p:nvPr/>
        </p:nvSpPr>
        <p:spPr>
          <a:xfrm>
            <a:off x="5092332" y="3522804"/>
            <a:ext cx="856325" cy="856325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35560-FBD5-8D40-A6C8-0CAF7EBC2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774" y="2005829"/>
            <a:ext cx="1524000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68E50-D5AF-4A41-A278-570F0A0D9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70" y="1969547"/>
            <a:ext cx="1723805" cy="1197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C3ED8E-37BA-1042-8102-758A48030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36" y="3221137"/>
            <a:ext cx="1607619" cy="16076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D26D96-C563-8946-850F-EE8510BB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478" y="3200431"/>
            <a:ext cx="1621192" cy="1621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D575C2-BFE5-8547-A152-1C8856DBB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89" y="4818515"/>
            <a:ext cx="1810389" cy="12420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4456A2-9E3A-0948-9393-2B5D8650D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7731" y="4699210"/>
            <a:ext cx="1226685" cy="122668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FFC3DC9-BC9B-B441-AA48-E7A540500AE5}"/>
              </a:ext>
            </a:extLst>
          </p:cNvPr>
          <p:cNvSpPr/>
          <p:nvPr/>
        </p:nvSpPr>
        <p:spPr>
          <a:xfrm>
            <a:off x="5092332" y="4905036"/>
            <a:ext cx="856325" cy="856325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B37D48-D123-9E45-A806-0F4D3AC6B14D}"/>
              </a:ext>
            </a:extLst>
          </p:cNvPr>
          <p:cNvSpPr txBox="1"/>
          <p:nvPr/>
        </p:nvSpPr>
        <p:spPr>
          <a:xfrm>
            <a:off x="6401795" y="2471614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909C5-01B4-C846-B4AB-39D502CEB03E}"/>
              </a:ext>
            </a:extLst>
          </p:cNvPr>
          <p:cNvSpPr txBox="1"/>
          <p:nvPr/>
        </p:nvSpPr>
        <p:spPr>
          <a:xfrm>
            <a:off x="6401795" y="381131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4C0C6B-78D8-D74F-93B0-9D21A4DF6C7D}"/>
              </a:ext>
            </a:extLst>
          </p:cNvPr>
          <p:cNvSpPr txBox="1"/>
          <p:nvPr/>
        </p:nvSpPr>
        <p:spPr>
          <a:xfrm>
            <a:off x="6401795" y="517228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Black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068F313-9C5F-41E9-8DD3-62AB7A25EAF4}"/>
              </a:ext>
            </a:extLst>
          </p:cNvPr>
          <p:cNvSpPr/>
          <p:nvPr/>
        </p:nvSpPr>
        <p:spPr>
          <a:xfrm>
            <a:off x="7280097" y="1719943"/>
            <a:ext cx="434005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For this task we need pictures of cars in different </a:t>
            </a:r>
            <a:r>
              <a:rPr lang="en-GB" sz="2000" dirty="0" err="1"/>
              <a:t>colors</a:t>
            </a:r>
            <a:r>
              <a:rPr lang="en-GB" sz="2000" dirty="0"/>
              <a:t>. We sort these images by </a:t>
            </a:r>
            <a:r>
              <a:rPr lang="en-GB" sz="2000" dirty="0" err="1"/>
              <a:t>color</a:t>
            </a:r>
            <a:r>
              <a:rPr lang="en-GB" sz="2000" dirty="0"/>
              <a:t> in different folders.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images must have a standard size, for example 256x256 pixels. You can resize the photos by hand or have your program do it for you. 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required output of the neural network is an indication how likely the car is ‘red’, ‘blue’ or any </a:t>
            </a:r>
            <a:r>
              <a:rPr lang="en-GB" sz="2000" dirty="0" err="1"/>
              <a:t>color</a:t>
            </a:r>
            <a:r>
              <a:rPr lang="en-GB" sz="2000" dirty="0"/>
              <a:t> we will train.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49811A-9DE5-400B-B098-32DCDC0C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610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FC35-A461-D544-AAEB-654382D5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question 2: car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AD0A8C-403E-8B4F-89D0-6A541AEA1D15}"/>
              </a:ext>
            </a:extLst>
          </p:cNvPr>
          <p:cNvSpPr/>
          <p:nvPr/>
        </p:nvSpPr>
        <p:spPr>
          <a:xfrm>
            <a:off x="2087810" y="2065770"/>
            <a:ext cx="391061" cy="391061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B37D48-D123-9E45-A806-0F4D3AC6B14D}"/>
              </a:ext>
            </a:extLst>
          </p:cNvPr>
          <p:cNvSpPr txBox="1"/>
          <p:nvPr/>
        </p:nvSpPr>
        <p:spPr>
          <a:xfrm>
            <a:off x="304800" y="1659262"/>
            <a:ext cx="1104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CLASS_NAMES = [”Front", 	       "Back", 	 "Right", 	              "Left", 	  "Front right",      "Front Left”	]</a:t>
            </a:r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983E77-2928-1749-8204-80DA083B6E7C}"/>
              </a:ext>
            </a:extLst>
          </p:cNvPr>
          <p:cNvSpPr/>
          <p:nvPr/>
        </p:nvSpPr>
        <p:spPr>
          <a:xfrm>
            <a:off x="3646690" y="2065770"/>
            <a:ext cx="391061" cy="391061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A7D361-9DC4-384B-8842-949D051F2385}"/>
              </a:ext>
            </a:extLst>
          </p:cNvPr>
          <p:cNvSpPr/>
          <p:nvPr/>
        </p:nvSpPr>
        <p:spPr>
          <a:xfrm>
            <a:off x="5182292" y="2065770"/>
            <a:ext cx="391061" cy="391061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2DAB71-727A-0346-9419-FC129094E9B8}"/>
              </a:ext>
            </a:extLst>
          </p:cNvPr>
          <p:cNvSpPr/>
          <p:nvPr/>
        </p:nvSpPr>
        <p:spPr>
          <a:xfrm>
            <a:off x="6707329" y="2065770"/>
            <a:ext cx="391061" cy="391061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5230AFF-92DA-D148-89E0-A11A738E5D64}"/>
              </a:ext>
            </a:extLst>
          </p:cNvPr>
          <p:cNvSpPr/>
          <p:nvPr/>
        </p:nvSpPr>
        <p:spPr>
          <a:xfrm>
            <a:off x="8243704" y="2065769"/>
            <a:ext cx="391061" cy="391061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D8527E-EA30-C441-B261-B27E8190ABB3}"/>
              </a:ext>
            </a:extLst>
          </p:cNvPr>
          <p:cNvSpPr/>
          <p:nvPr/>
        </p:nvSpPr>
        <p:spPr>
          <a:xfrm>
            <a:off x="9776042" y="2068448"/>
            <a:ext cx="391061" cy="391061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7637E-CD02-664C-ADDE-8C9C525B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47" y="2685371"/>
            <a:ext cx="1237272" cy="1237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3FBD9E-A2C3-C14C-BAE5-02E19BA6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85" y="2685371"/>
            <a:ext cx="1237272" cy="12372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A1DAD8-9165-7946-951D-EB9463F1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923" y="2685371"/>
            <a:ext cx="1237272" cy="1237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CEC12A-D266-2948-B8A6-C9854A2B9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261" y="2678526"/>
            <a:ext cx="1237272" cy="12372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A7ED9A-9DA6-EA42-A074-050B8CB8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599" y="2678526"/>
            <a:ext cx="1237272" cy="12372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3380342-E9DB-9646-98DE-CF7748ABD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937" y="2678526"/>
            <a:ext cx="1237272" cy="1237272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4FA96BE6-68F3-4CA5-B732-685460321C8B}"/>
              </a:ext>
            </a:extLst>
          </p:cNvPr>
          <p:cNvSpPr/>
          <p:nvPr/>
        </p:nvSpPr>
        <p:spPr>
          <a:xfrm>
            <a:off x="838200" y="4579420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In this webinar, we will use another property cars in pictures have: rotation.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We sort these photos by angle in different folders.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We wrote some code to resize all images to 256x256 pixels.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neural network will have six output neurons: one output neuron per angle.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537755E-F345-497D-95C9-5FCD98E7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360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EF96-FA43-6749-B1FE-7B20E0E6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topology – perceptron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08DD4-2627-2648-82F3-286CB543E3F5}"/>
              </a:ext>
            </a:extLst>
          </p:cNvPr>
          <p:cNvSpPr txBox="1"/>
          <p:nvPr/>
        </p:nvSpPr>
        <p:spPr>
          <a:xfrm>
            <a:off x="5826642" y="2131653"/>
            <a:ext cx="51461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 perceptron has no hidden layers. The output neuron(s) is/are a linear combination of the input neurons.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</a:t>
            </a:r>
            <a:r>
              <a:rPr lang="en-GB" sz="2400" dirty="0" err="1"/>
              <a:t>perceptrons</a:t>
            </a:r>
            <a:r>
              <a:rPr lang="en-GB" sz="2400" dirty="0"/>
              <a:t> is really fast.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Many problems are not trainable for </a:t>
            </a:r>
            <a:r>
              <a:rPr lang="en-GB" sz="2400" dirty="0" err="1"/>
              <a:t>perceptrons</a:t>
            </a:r>
            <a:r>
              <a:rPr lang="en-GB" sz="24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7E82D-01CC-254F-909F-2522F0E4E94F}"/>
              </a:ext>
            </a:extLst>
          </p:cNvPr>
          <p:cNvSpPr txBox="1"/>
          <p:nvPr/>
        </p:nvSpPr>
        <p:spPr>
          <a:xfrm>
            <a:off x="531628" y="6358270"/>
            <a:ext cx="3112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Source: Neural Network Zoo – Asimov Institute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CE4A646A-D73F-4AA6-8A63-7D9AC4E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60" y="2648784"/>
            <a:ext cx="2713012" cy="2523291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5329B1B-8DA7-43B3-B24C-A58668E8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4673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3F09-FAD6-6646-9F10-3397A80D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 Forward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95A4D-34E4-D24D-80BF-AFD33FC3CB32}"/>
              </a:ext>
            </a:extLst>
          </p:cNvPr>
          <p:cNvSpPr txBox="1"/>
          <p:nvPr/>
        </p:nvSpPr>
        <p:spPr>
          <a:xfrm>
            <a:off x="6096000" y="1690688"/>
            <a:ext cx="584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 feed forward network only has connections from left to right. This makes it easier to develop training algorithms. 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 present the input on the left and get predictions/classifications on the right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These algorithms can act as a black box. If there are enough hidden neurons, it can be hard to explain how a decision was made.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/>
              <a:t>Today we will use feed forward networks.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54074-7D68-E84D-AF29-B199F2236E15}"/>
              </a:ext>
            </a:extLst>
          </p:cNvPr>
          <p:cNvSpPr txBox="1"/>
          <p:nvPr/>
        </p:nvSpPr>
        <p:spPr>
          <a:xfrm>
            <a:off x="531628" y="6358270"/>
            <a:ext cx="3112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Source: Neural Network Zoo – Asimov Institute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486102-2C62-4831-B457-E997DFCF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320518"/>
            <a:ext cx="3785362" cy="2899588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B41CAAA-50BA-425B-A99D-4287968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71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5C93-557D-7741-B25F-DED45911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‘Deep’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99DE-5D23-C84A-BD8B-F9CA4C2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6819"/>
            <a:ext cx="10515600" cy="1860144"/>
          </a:xfrm>
        </p:spPr>
        <p:txBody>
          <a:bodyPr>
            <a:normAutofit/>
          </a:bodyPr>
          <a:lstStyle/>
          <a:p>
            <a:r>
              <a:rPr lang="en-GB" sz="2400" dirty="0"/>
              <a:t>‘Deep’ networks have many hidden layers. They can learn more subtle, complex models</a:t>
            </a:r>
          </a:p>
          <a:p>
            <a:r>
              <a:rPr lang="en-GB" sz="2400" dirty="0"/>
              <a:t>Networks with fewer hidden layers (1 or 2) are easier to train than more complex models. They are good for simpler tasks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AFEA4-2119-D24C-984E-3137A155C686}"/>
              </a:ext>
            </a:extLst>
          </p:cNvPr>
          <p:cNvSpPr txBox="1"/>
          <p:nvPr/>
        </p:nvSpPr>
        <p:spPr>
          <a:xfrm>
            <a:off x="531628" y="6358270"/>
            <a:ext cx="3112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Source: Neural Network Zoo – Asimov Institute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9A6298F-5DB2-4D14-A35E-471296FE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930" y="1506264"/>
            <a:ext cx="7796140" cy="2529282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C57897B-AC59-496B-9FA1-75A76E5F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213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C208-05B0-6A4F-8D8A-84867176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32DE-1F59-5B44-9079-45C472420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936" y="1825625"/>
            <a:ext cx="7948863" cy="1254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/>
              <a:t>Dr.</a:t>
            </a:r>
            <a:r>
              <a:rPr lang="en-GB" sz="1800" dirty="0"/>
              <a:t> Stefan </a:t>
            </a:r>
            <a:r>
              <a:rPr lang="en-GB" sz="1800" dirty="0" err="1"/>
              <a:t>Leijnen</a:t>
            </a:r>
            <a:r>
              <a:rPr lang="en-GB" sz="1800" dirty="0"/>
              <a:t> , </a:t>
            </a:r>
            <a:r>
              <a:rPr lang="en-GB" sz="1800" dirty="0" err="1"/>
              <a:t>dr.</a:t>
            </a:r>
            <a:r>
              <a:rPr lang="en-GB" sz="1800" dirty="0"/>
              <a:t> Sieuwert van Otterloo</a:t>
            </a:r>
          </a:p>
          <a:p>
            <a:pPr marL="0" indent="0">
              <a:buNone/>
            </a:pPr>
            <a:r>
              <a:rPr lang="en-GB" sz="1800" dirty="0"/>
              <a:t>Utrecht University of Applied Sciences,  Artificial Intelligence research group.</a:t>
            </a:r>
          </a:p>
          <a:p>
            <a:pPr marL="0" indent="0">
              <a:buNone/>
            </a:pPr>
            <a:r>
              <a:rPr lang="en-GB" sz="1800" i="1" dirty="0"/>
              <a:t>Applied research into responsible and ethical use of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59DAA-06BC-2E42-A057-DFC73564E1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732" y="2049973"/>
            <a:ext cx="2163862" cy="532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66087-ED29-6F4E-B309-FDC296FA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57" y="5327985"/>
            <a:ext cx="1905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C3A3F6-8848-B743-9BEE-F3FEAC4487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32" y="3741299"/>
            <a:ext cx="2328850" cy="4277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E2A660-AF0D-8048-BE13-059BE9C08DA8}"/>
              </a:ext>
            </a:extLst>
          </p:cNvPr>
          <p:cNvSpPr txBox="1">
            <a:spLocks/>
          </p:cNvSpPr>
          <p:nvPr/>
        </p:nvSpPr>
        <p:spPr>
          <a:xfrm>
            <a:off x="3404936" y="5326815"/>
            <a:ext cx="7948863" cy="1254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Bert </a:t>
            </a:r>
            <a:r>
              <a:rPr lang="en-GB" sz="1800" dirty="0" err="1"/>
              <a:t>Wassink</a:t>
            </a:r>
            <a:r>
              <a:rPr lang="en-GB" sz="1800" dirty="0"/>
              <a:t> MSc.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 err="1"/>
              <a:t>Dataworkz</a:t>
            </a:r>
            <a:r>
              <a:rPr lang="en-GB" sz="1800" dirty="0"/>
              <a:t> – smart and fast data expert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i="1" dirty="0"/>
              <a:t>Applied data science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464C15-82AB-B44A-9914-A9110E328FAB}"/>
              </a:ext>
            </a:extLst>
          </p:cNvPr>
          <p:cNvSpPr txBox="1">
            <a:spLocks/>
          </p:cNvSpPr>
          <p:nvPr/>
        </p:nvSpPr>
        <p:spPr>
          <a:xfrm>
            <a:off x="3404936" y="3425826"/>
            <a:ext cx="7948863" cy="12544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err="1"/>
              <a:t>Dr.</a:t>
            </a:r>
            <a:r>
              <a:rPr lang="en-GB" sz="1800" dirty="0"/>
              <a:t> Sieuwert van Otterloo, Joost Krapels MSc.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ICT Institute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i="1" dirty="0"/>
              <a:t>Practical IT advice to large and medium-sized companies. Focus on software project management, security, privacy / personal data and AI.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460D4E9-B699-4A94-B350-8D0DC463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33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el 14">
            <a:extLst>
              <a:ext uri="{FF2B5EF4-FFF2-40B4-BE49-F238E27FC236}">
                <a16:creationId xmlns:a16="http://schemas.microsoft.com/office/drawing/2014/main" id="{26F66DEF-3764-4D03-80D0-4B97E5A5C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964091"/>
              </p:ext>
            </p:extLst>
          </p:nvPr>
        </p:nvGraphicFramePr>
        <p:xfrm>
          <a:off x="838199" y="3578817"/>
          <a:ext cx="10558400" cy="3016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879">
                  <a:extLst>
                    <a:ext uri="{9D8B030D-6E8A-4147-A177-3AD203B41FA5}">
                      <a16:colId xmlns:a16="http://schemas.microsoft.com/office/drawing/2014/main" val="526485047"/>
                    </a:ext>
                  </a:extLst>
                </a:gridCol>
                <a:gridCol w="1453172">
                  <a:extLst>
                    <a:ext uri="{9D8B030D-6E8A-4147-A177-3AD203B41FA5}">
                      <a16:colId xmlns:a16="http://schemas.microsoft.com/office/drawing/2014/main" val="3196853749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938831224"/>
                    </a:ext>
                  </a:extLst>
                </a:gridCol>
                <a:gridCol w="1764474">
                  <a:extLst>
                    <a:ext uri="{9D8B030D-6E8A-4147-A177-3AD203B41FA5}">
                      <a16:colId xmlns:a16="http://schemas.microsoft.com/office/drawing/2014/main" val="1171049668"/>
                    </a:ext>
                  </a:extLst>
                </a:gridCol>
                <a:gridCol w="1764474">
                  <a:extLst>
                    <a:ext uri="{9D8B030D-6E8A-4147-A177-3AD203B41FA5}">
                      <a16:colId xmlns:a16="http://schemas.microsoft.com/office/drawing/2014/main" val="1546449169"/>
                    </a:ext>
                  </a:extLst>
                </a:gridCol>
                <a:gridCol w="2314576">
                  <a:extLst>
                    <a:ext uri="{9D8B030D-6E8A-4147-A177-3AD203B41FA5}">
                      <a16:colId xmlns:a16="http://schemas.microsoft.com/office/drawing/2014/main" val="2126959461"/>
                    </a:ext>
                  </a:extLst>
                </a:gridCol>
              </a:tblGrid>
              <a:tr h="2031408">
                <a:tc>
                  <a:txBody>
                    <a:bodyPr/>
                    <a:lstStyle/>
                    <a:p>
                      <a:r>
                        <a:rPr lang="nl-NL" b="1" dirty="0" err="1">
                          <a:solidFill>
                            <a:sysClr val="windowText" lastClr="000000"/>
                          </a:solidFill>
                        </a:rPr>
                        <a:t>Layer</a:t>
                      </a:r>
                      <a:endParaRPr lang="nl-NL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Input </a:t>
                      </a:r>
                      <a:r>
                        <a:rPr lang="nl-NL" b="0" dirty="0" err="1">
                          <a:solidFill>
                            <a:sysClr val="windowText" lastClr="000000"/>
                          </a:solidFill>
                        </a:rPr>
                        <a:t>layer</a:t>
                      </a:r>
                      <a:endParaRPr lang="nl-NL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 err="1">
                          <a:solidFill>
                            <a:sysClr val="windowText" lastClr="000000"/>
                          </a:solidFill>
                        </a:rPr>
                        <a:t>Flatten</a:t>
                      </a:r>
                      <a:endParaRPr lang="nl-NL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FC </a:t>
                      </a:r>
                      <a:r>
                        <a:rPr lang="nl-NL" b="0" dirty="0" err="1">
                          <a:solidFill>
                            <a:sysClr val="windowText" lastClr="000000"/>
                          </a:solidFill>
                        </a:rPr>
                        <a:t>Dense</a:t>
                      </a:r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nl-NL" b="0" dirty="0" err="1">
                          <a:solidFill>
                            <a:sysClr val="windowText" lastClr="000000"/>
                          </a:solidFill>
                        </a:rPr>
                        <a:t>layer</a:t>
                      </a:r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FC </a:t>
                      </a:r>
                      <a:r>
                        <a:rPr lang="nl-NL" b="0" dirty="0" err="1">
                          <a:solidFill>
                            <a:sysClr val="windowText" lastClr="000000"/>
                          </a:solidFill>
                        </a:rPr>
                        <a:t>Dense</a:t>
                      </a:r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nl-NL" b="0" dirty="0" err="1">
                          <a:solidFill>
                            <a:sysClr val="windowText" lastClr="000000"/>
                          </a:solidFill>
                        </a:rPr>
                        <a:t>layer</a:t>
                      </a:r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Output </a:t>
                      </a:r>
                      <a:r>
                        <a:rPr lang="nl-NL" b="0" dirty="0" err="1">
                          <a:solidFill>
                            <a:sysClr val="windowText" lastClr="000000"/>
                          </a:solidFill>
                        </a:rPr>
                        <a:t>layer</a:t>
                      </a:r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 (</a:t>
                      </a:r>
                      <a:r>
                        <a:rPr lang="nl-NL" b="0" dirty="0" err="1">
                          <a:solidFill>
                            <a:sysClr val="windowText" lastClr="000000"/>
                          </a:solidFill>
                        </a:rPr>
                        <a:t>Softmax</a:t>
                      </a:r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4265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r>
                        <a:rPr lang="nl-NL" b="1" dirty="0" err="1">
                          <a:solidFill>
                            <a:sysClr val="windowText" lastClr="000000"/>
                          </a:solidFill>
                        </a:rPr>
                        <a:t>Dimension</a:t>
                      </a:r>
                      <a:r>
                        <a:rPr lang="nl-NL" b="1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256x256x3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196608x1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64x1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6x1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            6x1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446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b="1" dirty="0">
                          <a:solidFill>
                            <a:sysClr val="windowText" lastClr="000000"/>
                          </a:solidFill>
                        </a:rPr>
                        <a:t>Neurons: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196608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196608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b="0" dirty="0">
                          <a:solidFill>
                            <a:sysClr val="windowText" lastClr="000000"/>
                          </a:solidFill>
                        </a:rPr>
                        <a:t>              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97864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7C8040-CE67-0247-B7D7-FB21231E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1: simple feed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AD00-3AC3-0F47-B4FC-604EB23DE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682"/>
            <a:ext cx="10515600" cy="20551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dense_model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keras.Sequential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keras.layers.Flatten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=(IMG_PIX, IMG_PIX, 3), name='flatten'),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keras.layers.Dense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(64, activation='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name='fc1'),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keras.layers.Dense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(6, name='fc2'),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probability_model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keras.Sequential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dense_model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FD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tf.keras.layers.Softmax</a:t>
            </a:r>
            <a:r>
              <a:rPr lang="en-GB" sz="1600" dirty="0">
                <a:solidFill>
                  <a:srgbClr val="FD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2C3621-EC56-AB41-9312-46BAB80E253F}"/>
              </a:ext>
            </a:extLst>
          </p:cNvPr>
          <p:cNvSpPr/>
          <p:nvPr/>
        </p:nvSpPr>
        <p:spPr>
          <a:xfrm>
            <a:off x="2855233" y="4979242"/>
            <a:ext cx="526594" cy="526594"/>
          </a:xfrm>
          <a:prstGeom prst="ellipse">
            <a:avLst/>
          </a:prstGeom>
          <a:solidFill>
            <a:srgbClr val="FE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69DE1D-B7BD-F947-B846-F74F2378E316}"/>
              </a:ext>
            </a:extLst>
          </p:cNvPr>
          <p:cNvSpPr/>
          <p:nvPr/>
        </p:nvSpPr>
        <p:spPr>
          <a:xfrm>
            <a:off x="2855233" y="4093184"/>
            <a:ext cx="526595" cy="526595"/>
          </a:xfrm>
          <a:prstGeom prst="ellipse">
            <a:avLst/>
          </a:prstGeom>
          <a:solidFill>
            <a:srgbClr val="FE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BC28E1-0CB4-3D47-BD4C-E3A1317AB1D6}"/>
              </a:ext>
            </a:extLst>
          </p:cNvPr>
          <p:cNvSpPr/>
          <p:nvPr/>
        </p:nvSpPr>
        <p:spPr>
          <a:xfrm>
            <a:off x="6173677" y="4985246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DF51E7B-9695-DD41-9E8C-CC0412A8D460}"/>
              </a:ext>
            </a:extLst>
          </p:cNvPr>
          <p:cNvSpPr/>
          <p:nvPr/>
        </p:nvSpPr>
        <p:spPr>
          <a:xfrm>
            <a:off x="6173676" y="4072506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F9CCED2-56EA-9142-A242-46980B002C13}"/>
              </a:ext>
            </a:extLst>
          </p:cNvPr>
          <p:cNvSpPr/>
          <p:nvPr/>
        </p:nvSpPr>
        <p:spPr>
          <a:xfrm>
            <a:off x="9695260" y="4069880"/>
            <a:ext cx="526595" cy="526595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1B1D7B-2270-1149-9CCF-1073C8541F19}"/>
              </a:ext>
            </a:extLst>
          </p:cNvPr>
          <p:cNvSpPr/>
          <p:nvPr/>
        </p:nvSpPr>
        <p:spPr>
          <a:xfrm>
            <a:off x="9695259" y="4979241"/>
            <a:ext cx="526595" cy="526595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2DE834-E3BD-644D-8381-1B0D795AA23C}"/>
              </a:ext>
            </a:extLst>
          </p:cNvPr>
          <p:cNvSpPr/>
          <p:nvPr/>
        </p:nvSpPr>
        <p:spPr>
          <a:xfrm>
            <a:off x="4483156" y="4093184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FAADAF-E33F-2B42-8C02-1274F0597602}"/>
              </a:ext>
            </a:extLst>
          </p:cNvPr>
          <p:cNvSpPr/>
          <p:nvPr/>
        </p:nvSpPr>
        <p:spPr>
          <a:xfrm>
            <a:off x="4483157" y="4985245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27">
            <a:extLst>
              <a:ext uri="{FF2B5EF4-FFF2-40B4-BE49-F238E27FC236}">
                <a16:creationId xmlns:a16="http://schemas.microsoft.com/office/drawing/2014/main" id="{A3F9A5A2-F533-4592-B8EC-3EB735D865B4}"/>
              </a:ext>
            </a:extLst>
          </p:cNvPr>
          <p:cNvSpPr/>
          <p:nvPr/>
        </p:nvSpPr>
        <p:spPr>
          <a:xfrm>
            <a:off x="7956665" y="4979241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28">
            <a:extLst>
              <a:ext uri="{FF2B5EF4-FFF2-40B4-BE49-F238E27FC236}">
                <a16:creationId xmlns:a16="http://schemas.microsoft.com/office/drawing/2014/main" id="{2BDC6CD9-3F07-41DA-86A0-30955F1CE3CB}"/>
              </a:ext>
            </a:extLst>
          </p:cNvPr>
          <p:cNvSpPr/>
          <p:nvPr/>
        </p:nvSpPr>
        <p:spPr>
          <a:xfrm>
            <a:off x="7956664" y="4085844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F9B4324A-B924-4BE8-A7D4-70C78EFB59D3}"/>
              </a:ext>
            </a:extLst>
          </p:cNvPr>
          <p:cNvCxnSpPr>
            <a:cxnSpLocks/>
          </p:cNvCxnSpPr>
          <p:nvPr/>
        </p:nvCxnSpPr>
        <p:spPr>
          <a:xfrm>
            <a:off x="923925" y="3429000"/>
            <a:ext cx="1057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A2203D25-693F-41A9-B38F-E67C8455F020}"/>
              </a:ext>
            </a:extLst>
          </p:cNvPr>
          <p:cNvSpPr txBox="1"/>
          <p:nvPr/>
        </p:nvSpPr>
        <p:spPr>
          <a:xfrm>
            <a:off x="2956492" y="4554449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76BC4E7-621F-4257-8E7E-D28667FF2A8A}"/>
              </a:ext>
            </a:extLst>
          </p:cNvPr>
          <p:cNvSpPr txBox="1"/>
          <p:nvPr/>
        </p:nvSpPr>
        <p:spPr>
          <a:xfrm>
            <a:off x="4581469" y="4554449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47DAC2A-3A01-4B76-86E0-74E0FC9F0DCD}"/>
              </a:ext>
            </a:extLst>
          </p:cNvPr>
          <p:cNvSpPr txBox="1"/>
          <p:nvPr/>
        </p:nvSpPr>
        <p:spPr>
          <a:xfrm>
            <a:off x="6278988" y="4541006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41DF262-0DF8-4A76-A830-C7AB0C2CFA42}"/>
              </a:ext>
            </a:extLst>
          </p:cNvPr>
          <p:cNvSpPr txBox="1"/>
          <p:nvPr/>
        </p:nvSpPr>
        <p:spPr>
          <a:xfrm>
            <a:off x="8067901" y="4541006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F72E24E-02C3-4EF1-BA17-E839EAA5BF69}"/>
              </a:ext>
            </a:extLst>
          </p:cNvPr>
          <p:cNvSpPr txBox="1"/>
          <p:nvPr/>
        </p:nvSpPr>
        <p:spPr>
          <a:xfrm>
            <a:off x="9760885" y="4541006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1E552FD-6492-421F-AB2E-49572123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301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9312-062A-3C4C-90B9-D67533D8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1: Training and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C6856-2536-ED44-B824-20B06A3C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04" y="3536078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E092E-5F09-D64C-AFAD-E7EB9FEEF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557" y="3536078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38D82-D87F-3F46-A23B-6E9240E55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935" y="4684800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F0DDC-745D-3A4A-AB94-176CDBFD8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892" y="3773078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B40D8-F84B-6243-B497-244AAD283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921" y="4154714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8DAA0-9FE7-CB41-9137-3137FB51C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896" y="4669021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C0D97E-78C8-D64F-B3E7-BDD5CEF8CF3E}"/>
              </a:ext>
            </a:extLst>
          </p:cNvPr>
          <p:cNvSpPr txBox="1"/>
          <p:nvPr/>
        </p:nvSpPr>
        <p:spPr>
          <a:xfrm>
            <a:off x="1779645" y="2978571"/>
            <a:ext cx="115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All images</a:t>
            </a: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C25057B1-4A55-AB4A-85D0-3040B44C3CF6}"/>
              </a:ext>
            </a:extLst>
          </p:cNvPr>
          <p:cNvSpPr/>
          <p:nvPr/>
        </p:nvSpPr>
        <p:spPr>
          <a:xfrm>
            <a:off x="4407792" y="4681922"/>
            <a:ext cx="1104900" cy="990600"/>
          </a:xfrm>
          <a:prstGeom prst="downArrowCallout">
            <a:avLst/>
          </a:prstGeom>
          <a:solidFill>
            <a:srgbClr val="D201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Callout 13">
            <a:extLst>
              <a:ext uri="{FF2B5EF4-FFF2-40B4-BE49-F238E27FC236}">
                <a16:creationId xmlns:a16="http://schemas.microsoft.com/office/drawing/2014/main" id="{09491135-4664-F74A-ABCB-56EFF8BB5770}"/>
              </a:ext>
            </a:extLst>
          </p:cNvPr>
          <p:cNvSpPr/>
          <p:nvPr/>
        </p:nvSpPr>
        <p:spPr>
          <a:xfrm rot="10800000">
            <a:off x="4407792" y="3681650"/>
            <a:ext cx="1104900" cy="990600"/>
          </a:xfrm>
          <a:prstGeom prst="downArrowCallout">
            <a:avLst/>
          </a:prstGeom>
          <a:solidFill>
            <a:srgbClr val="3130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C73BE-4AC6-1842-9D7E-330DC1EC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47" y="4950214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C84CA6-B5BC-0D43-BC44-64F7F503D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390" y="4973401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190F4A-70B8-4C4E-9BD8-F0C6E1857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551" y="2847098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DBC601-6633-F645-82A0-527B6A56A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832" y="3198355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E5C078-0573-0847-BE14-CF0AAB483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818" y="2668269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983198-EB5D-6E48-BED6-053341622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793" y="3182576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89026F-848F-9641-8B33-AA5EAE0C9106}"/>
              </a:ext>
            </a:extLst>
          </p:cNvPr>
          <p:cNvSpPr txBox="1"/>
          <p:nvPr/>
        </p:nvSpPr>
        <p:spPr>
          <a:xfrm>
            <a:off x="5676622" y="4154714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Training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3C6485-563C-3747-A442-20D1A9F0442C}"/>
              </a:ext>
            </a:extLst>
          </p:cNvPr>
          <p:cNvSpPr txBox="1"/>
          <p:nvPr/>
        </p:nvSpPr>
        <p:spPr>
          <a:xfrm>
            <a:off x="5766467" y="4890013"/>
            <a:ext cx="128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Test images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331E28-0C7C-8D48-ACD5-D464CE72FAFC}"/>
              </a:ext>
            </a:extLst>
          </p:cNvPr>
          <p:cNvSpPr txBox="1"/>
          <p:nvPr/>
        </p:nvSpPr>
        <p:spPr>
          <a:xfrm>
            <a:off x="1844711" y="5974406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336 images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C5EA39F2-7C1E-4118-BA06-A32D481BCAD6}"/>
              </a:ext>
            </a:extLst>
          </p:cNvPr>
          <p:cNvCxnSpPr>
            <a:cxnSpLocks/>
          </p:cNvCxnSpPr>
          <p:nvPr/>
        </p:nvCxnSpPr>
        <p:spPr>
          <a:xfrm>
            <a:off x="5512116" y="4676091"/>
            <a:ext cx="5777833" cy="12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7D4F7B8-68C8-44F5-A61E-41050C87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236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748E-3CF1-4C40-80E5-BCFE8E7E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B0BA0-2B55-A240-9326-AF4DFE911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0" y="2311177"/>
            <a:ext cx="5543550" cy="1767358"/>
          </a:xfrm>
        </p:spPr>
        <p:txBody>
          <a:bodyPr>
            <a:normAutofit fontScale="92500"/>
          </a:bodyPr>
          <a:lstStyle/>
          <a:p>
            <a:r>
              <a:rPr lang="en-GB" sz="2000" dirty="0"/>
              <a:t>The algorithm is trained using the training data. </a:t>
            </a:r>
          </a:p>
          <a:p>
            <a:r>
              <a:rPr lang="en-GB" sz="2000" dirty="0"/>
              <a:t>Typically, you train until most are classified correctly.</a:t>
            </a:r>
          </a:p>
          <a:p>
            <a:r>
              <a:rPr lang="en-GB" sz="2000" dirty="0"/>
              <a:t>Some training algorithms separate the training data into training and ‘test’ data for testing during training</a:t>
            </a:r>
          </a:p>
          <a:p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A83BA-40C0-C046-998F-F2B5A42A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72" y="4407929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461CB-4F75-2642-A359-55EEF5B4D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215" y="4431116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BF73C-AED0-1D49-BE94-760739BB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949" y="2480479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5713F-4764-A84D-912E-4214A9687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230" y="2831736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43757-5663-D441-9201-E4812F57F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216" y="2301650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D0D67-767D-0C4D-92B3-E45B3FCDD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191" y="2815957"/>
            <a:ext cx="1237272" cy="1237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0868CB-02D3-124B-9707-1F721481B1C7}"/>
              </a:ext>
            </a:extLst>
          </p:cNvPr>
          <p:cNvSpPr txBox="1"/>
          <p:nvPr/>
        </p:nvSpPr>
        <p:spPr>
          <a:xfrm>
            <a:off x="409914" y="2950270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Training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624FE-26E4-714F-B064-D44046E7CBF4}"/>
              </a:ext>
            </a:extLst>
          </p:cNvPr>
          <p:cNvSpPr txBox="1"/>
          <p:nvPr/>
        </p:nvSpPr>
        <p:spPr>
          <a:xfrm>
            <a:off x="446727" y="4744154"/>
            <a:ext cx="128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Test images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9CCC7F-8C07-8F47-A0FD-262DEB3115FB}"/>
              </a:ext>
            </a:extLst>
          </p:cNvPr>
          <p:cNvSpPr txBox="1">
            <a:spLocks/>
          </p:cNvSpPr>
          <p:nvPr/>
        </p:nvSpPr>
        <p:spPr>
          <a:xfrm>
            <a:off x="6000750" y="4431850"/>
            <a:ext cx="5543550" cy="17673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The algorithm is tested on the remaining test set, consisting of images that the algorithm has never seen before. </a:t>
            </a:r>
          </a:p>
          <a:p>
            <a:r>
              <a:rPr lang="en-GB" sz="2000" dirty="0"/>
              <a:t>The performance on these new images is often lower, since these images might contain new challenges.</a:t>
            </a:r>
          </a:p>
          <a:p>
            <a:endParaRPr lang="en-GB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7F423C-669E-7E48-A837-EE75E91FE0F1}"/>
              </a:ext>
            </a:extLst>
          </p:cNvPr>
          <p:cNvCxnSpPr/>
          <p:nvPr/>
        </p:nvCxnSpPr>
        <p:spPr>
          <a:xfrm>
            <a:off x="323850" y="4218008"/>
            <a:ext cx="112204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40625B-2469-D444-8753-CEA84193CDD7}"/>
              </a:ext>
            </a:extLst>
          </p:cNvPr>
          <p:cNvSpPr txBox="1"/>
          <p:nvPr/>
        </p:nvSpPr>
        <p:spPr>
          <a:xfrm>
            <a:off x="628172" y="350162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270 images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A623A6-FBB6-F545-815D-BE216C6E769F}"/>
              </a:ext>
            </a:extLst>
          </p:cNvPr>
          <p:cNvSpPr txBox="1"/>
          <p:nvPr/>
        </p:nvSpPr>
        <p:spPr>
          <a:xfrm>
            <a:off x="519457" y="5199669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66 images</a:t>
            </a:r>
          </a:p>
        </p:txBody>
      </p:sp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0027543C-9A66-4DB2-A39C-CF174F7B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1545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505E-992D-1145-B91D-F9AB1871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algorithm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5B7CC-6C06-154C-82A4-F1CAA0D0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2200" y="1850232"/>
            <a:ext cx="2952750" cy="1543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9B887-AF38-4442-B292-AC3952FA8A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215" y="3786574"/>
            <a:ext cx="2989735" cy="1537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2B8950-D34F-8F42-809B-7F5A89D7DAF5}"/>
              </a:ext>
            </a:extLst>
          </p:cNvPr>
          <p:cNvSpPr txBox="1"/>
          <p:nvPr/>
        </p:nvSpPr>
        <p:spPr>
          <a:xfrm>
            <a:off x="323851" y="2083425"/>
            <a:ext cx="1809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CORRECT RESULT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DEA20D-2AF2-0147-9392-F1040735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0" y="1850232"/>
            <a:ext cx="5695950" cy="1464468"/>
          </a:xfrm>
        </p:spPr>
        <p:txBody>
          <a:bodyPr>
            <a:normAutofit/>
          </a:bodyPr>
          <a:lstStyle/>
          <a:p>
            <a:r>
              <a:rPr lang="en-GB" sz="2000" dirty="0"/>
              <a:t>One neuron is 96% activated. It is neuron 3, aka ‘Left’</a:t>
            </a:r>
          </a:p>
          <a:p>
            <a:r>
              <a:rPr lang="en-GB" sz="2000" dirty="0"/>
              <a:t>According to our label, this car is indeed facing left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968AA-931C-074B-8822-E634C81AAAF4}"/>
              </a:ext>
            </a:extLst>
          </p:cNvPr>
          <p:cNvSpPr txBox="1"/>
          <p:nvPr/>
        </p:nvSpPr>
        <p:spPr>
          <a:xfrm>
            <a:off x="323851" y="3959680"/>
            <a:ext cx="1809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INCORRECT RESULT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DBB3C6-448E-0E40-8761-87F165A0E694}"/>
              </a:ext>
            </a:extLst>
          </p:cNvPr>
          <p:cNvSpPr txBox="1">
            <a:spLocks/>
          </p:cNvSpPr>
          <p:nvPr/>
        </p:nvSpPr>
        <p:spPr>
          <a:xfrm>
            <a:off x="6000750" y="3707437"/>
            <a:ext cx="5353050" cy="1781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No neuron has a more than 50% activation</a:t>
            </a:r>
          </a:p>
          <a:p>
            <a:r>
              <a:rPr lang="en-GB" sz="2000" dirty="0"/>
              <a:t>Two neurons have a 40%+ activation: ‘back’ and ‘right’. The highest activation is ‘back’</a:t>
            </a:r>
          </a:p>
          <a:p>
            <a:r>
              <a:rPr lang="en-GB" sz="2000" dirty="0"/>
              <a:t>According to our label, this car is facing right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91B9B4-7259-4E4B-A011-3194528CD866}"/>
              </a:ext>
            </a:extLst>
          </p:cNvPr>
          <p:cNvSpPr/>
          <p:nvPr/>
        </p:nvSpPr>
        <p:spPr>
          <a:xfrm>
            <a:off x="1733550" y="5717042"/>
            <a:ext cx="8724900" cy="893308"/>
          </a:xfrm>
          <a:prstGeom prst="rect">
            <a:avLst/>
          </a:prstGeom>
          <a:solidFill>
            <a:srgbClr val="3130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checking the neural network values for all training and all test images, you can compute the accuracy (percentage of correct answers) for both the training set and the test set.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FB7FF9B-1928-49F8-8D62-467C24197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775" y="101266"/>
            <a:ext cx="6538912" cy="587363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14B389-00DF-4CE8-AD52-C3391DDC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b="1" smtClean="0"/>
              <a:t>23</a:t>
            </a:fld>
            <a:endParaRPr lang="en-NL" b="1"/>
          </a:p>
        </p:txBody>
      </p:sp>
    </p:spTree>
    <p:extLst>
      <p:ext uri="{BB962C8B-B14F-4D97-AF65-F5344CB8AC3E}">
        <p14:creationId xmlns:p14="http://schemas.microsoft.com/office/powerpoint/2010/main" val="386050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228-FE21-D247-9E74-CD12CFC8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6B61-BE80-4B4C-9DF0-D5B0EBC8A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percentage accuracy do you expect on the training data?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percentage accuracy do you expect on the test data?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Which categories will be confused most often?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b="1" dirty="0">
                <a:solidFill>
                  <a:srgbClr val="D2014D"/>
                </a:solidFill>
              </a:rPr>
              <a:t>Let’s find out in the first demo!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FC324E-8337-47CF-B08A-82FBEF11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776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228-FE21-D247-9E74-CD12CFC8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Quiz 1 answers (simple model, small dataset)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6B61-BE80-4B4C-9DF0-D5B0EBC8A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4947" cy="179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61% accuracy on the training set (decent)</a:t>
            </a:r>
          </a:p>
          <a:p>
            <a:pPr marL="0" indent="0">
              <a:buNone/>
            </a:pPr>
            <a:r>
              <a:rPr lang="en-GB" sz="2000" dirty="0"/>
              <a:t>29% accuracy on the test set (very poor)</a:t>
            </a:r>
          </a:p>
          <a:p>
            <a:pPr marL="0" indent="0">
              <a:buNone/>
            </a:pPr>
            <a:r>
              <a:rPr lang="en-GB" sz="2000" dirty="0"/>
              <a:t>Nearly all categories are confused.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F8D4DB-AD04-C745-A767-533B8F7D13EB}"/>
              </a:ext>
            </a:extLst>
          </p:cNvPr>
          <p:cNvSpPr/>
          <p:nvPr/>
        </p:nvSpPr>
        <p:spPr>
          <a:xfrm>
            <a:off x="10350297" y="740411"/>
            <a:ext cx="666750" cy="666750"/>
          </a:xfrm>
          <a:prstGeom prst="ellipse">
            <a:avLst/>
          </a:prstGeom>
          <a:solidFill>
            <a:srgbClr val="D201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M1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5394B7-67FA-AF42-9C14-417EA4E58A92}"/>
              </a:ext>
            </a:extLst>
          </p:cNvPr>
          <p:cNvSpPr/>
          <p:nvPr/>
        </p:nvSpPr>
        <p:spPr>
          <a:xfrm>
            <a:off x="10933392" y="740411"/>
            <a:ext cx="666750" cy="66675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D1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7008E03-AEBF-4B49-BEF8-6B53DD6B7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4128125"/>
            <a:ext cx="4638675" cy="2305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EB239F-73BB-461A-A887-F0E78163E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2966" y="2562284"/>
            <a:ext cx="6563701" cy="32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17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3065-ED42-2E4D-8DE1-A67E8CBD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during training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E943D2-1DC5-CC4F-A3C3-8C55D866C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58293"/>
              </p:ext>
            </p:extLst>
          </p:nvPr>
        </p:nvGraphicFramePr>
        <p:xfrm>
          <a:off x="838200" y="1690688"/>
          <a:ext cx="10515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50">
                  <a:extLst>
                    <a:ext uri="{9D8B030D-6E8A-4147-A177-3AD203B41FA5}">
                      <a16:colId xmlns:a16="http://schemas.microsoft.com/office/drawing/2014/main" val="3469045631"/>
                    </a:ext>
                  </a:extLst>
                </a:gridCol>
                <a:gridCol w="3867150">
                  <a:extLst>
                    <a:ext uri="{9D8B030D-6E8A-4147-A177-3AD203B41FA5}">
                      <a16:colId xmlns:a16="http://schemas.microsoft.com/office/drawing/2014/main" val="28665090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7977104"/>
                    </a:ext>
                  </a:extLst>
                </a:gridCol>
              </a:tblGrid>
              <a:tr h="32304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Symptom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Possible root cause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Next step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748208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Low accuracy on training set, low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enough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Increase the number of training rounds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65503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b="1" dirty="0"/>
                        <a:t>Persistent low accuracy on training set, low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The network topology is too simple to learn this concept, or we have bad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Change the topology by adding more layers, or clean up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03477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High accuracy on training set, low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‘Overfitting’: the network has learning to recognize the 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Simplify the topology, or add more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531165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Training time too long, training accuracy does not converge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The network topology is too complex to learn this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Simplify the topology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155435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High accuracy on training set, high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It works!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 and save the trained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917428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Low accuracy on training set, high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This is not possible.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Manually inspect your code and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765885"/>
                  </a:ext>
                </a:extLst>
              </a:tr>
            </a:tbl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A53827A-0DEB-446E-80C8-DC0214F1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357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8040-CE67-0247-B7D7-FB21231E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8728" cy="1325563"/>
          </a:xfrm>
        </p:spPr>
        <p:txBody>
          <a:bodyPr/>
          <a:lstStyle/>
          <a:p>
            <a:r>
              <a:rPr lang="en-GB" dirty="0"/>
              <a:t>Model 2: Convolutional neural network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0BB9CC8-AFAC-954A-80B2-68A7768B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7" y="1520485"/>
            <a:ext cx="11298047" cy="3817029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2A164ED-3BE3-446E-A49F-80BD69A06D3A}"/>
              </a:ext>
            </a:extLst>
          </p:cNvPr>
          <p:cNvSpPr/>
          <p:nvPr/>
        </p:nvSpPr>
        <p:spPr>
          <a:xfrm>
            <a:off x="642429" y="5698646"/>
            <a:ext cx="110447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We chose this model based on recommendations in the literature. Apparently these first layers are good for learning similar visual concepts in different locations.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93AC780-2D45-4846-94A7-4B283655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006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8040-CE67-0247-B7D7-FB21231E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2: 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AD00-3AC3-0F47-B4FC-604EB23DE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432"/>
            <a:ext cx="11164550" cy="28523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cv_model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keras.Sequential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keras.layers.Conv2D(32, (3, 3), activation='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=(IMG_PIX, IMG_PIX, 3), name='block1_conv1'),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keras.layers.MaxPooling2D((2, 2), name='block1_maxpool'),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keras.layers.Conv2D(64, (3, 3), activation='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name='block2_conv1'),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keras.layers.MaxPooling2D((2, 2), name='block2_maxpool'),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keras.layers.Conv2D(32, (3, 3), activation='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name='block3_pool'),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keras.layers.Flatten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(name='flatten_6'),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keras.layers.Dense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(64, activation='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name='fc1'),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keras.layers.Dense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(6, name='fc2'),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probability_model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tf.keras.Sequential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cv_model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solidFill>
                  <a:srgbClr val="FD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tf.keras.layers.Softmax</a:t>
            </a:r>
            <a:r>
              <a:rPr lang="en-GB" sz="1200" dirty="0">
                <a:solidFill>
                  <a:srgbClr val="FD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(name='softmax_9')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5" name="Tabel 14">
            <a:extLst>
              <a:ext uri="{FF2B5EF4-FFF2-40B4-BE49-F238E27FC236}">
                <a16:creationId xmlns:a16="http://schemas.microsoft.com/office/drawing/2014/main" id="{D430516E-77DC-431B-9D63-FB342D6A3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9278"/>
              </p:ext>
            </p:extLst>
          </p:nvPr>
        </p:nvGraphicFramePr>
        <p:xfrm>
          <a:off x="412453" y="3785784"/>
          <a:ext cx="11606340" cy="2971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93">
                  <a:extLst>
                    <a:ext uri="{9D8B030D-6E8A-4147-A177-3AD203B41FA5}">
                      <a16:colId xmlns:a16="http://schemas.microsoft.com/office/drawing/2014/main" val="526485047"/>
                    </a:ext>
                  </a:extLst>
                </a:gridCol>
                <a:gridCol w="1114870">
                  <a:extLst>
                    <a:ext uri="{9D8B030D-6E8A-4147-A177-3AD203B41FA5}">
                      <a16:colId xmlns:a16="http://schemas.microsoft.com/office/drawing/2014/main" val="3196853749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375387696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938831224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1171049668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154644916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126959461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2478582026"/>
                    </a:ext>
                  </a:extLst>
                </a:gridCol>
                <a:gridCol w="892492">
                  <a:extLst>
                    <a:ext uri="{9D8B030D-6E8A-4147-A177-3AD203B41FA5}">
                      <a16:colId xmlns:a16="http://schemas.microsoft.com/office/drawing/2014/main" val="4052348574"/>
                    </a:ext>
                  </a:extLst>
                </a:gridCol>
                <a:gridCol w="892492">
                  <a:extLst>
                    <a:ext uri="{9D8B030D-6E8A-4147-A177-3AD203B41FA5}">
                      <a16:colId xmlns:a16="http://schemas.microsoft.com/office/drawing/2014/main" val="2686192793"/>
                    </a:ext>
                  </a:extLst>
                </a:gridCol>
                <a:gridCol w="1665288">
                  <a:extLst>
                    <a:ext uri="{9D8B030D-6E8A-4147-A177-3AD203B41FA5}">
                      <a16:colId xmlns:a16="http://schemas.microsoft.com/office/drawing/2014/main" val="884768274"/>
                    </a:ext>
                  </a:extLst>
                </a:gridCol>
              </a:tblGrid>
              <a:tr h="2031408">
                <a:tc>
                  <a:txBody>
                    <a:bodyPr/>
                    <a:lstStyle/>
                    <a:p>
                      <a:r>
                        <a:rPr lang="nl-NL" b="1" dirty="0" err="1">
                          <a:solidFill>
                            <a:sysClr val="windowText" lastClr="000000"/>
                          </a:solidFill>
                        </a:rPr>
                        <a:t>Layer</a:t>
                      </a:r>
                      <a:endParaRPr lang="nl-NL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Input </a:t>
                      </a:r>
                      <a:r>
                        <a:rPr lang="nl-NL" sz="1600" b="0" dirty="0" err="1">
                          <a:solidFill>
                            <a:sysClr val="windowText" lastClr="000000"/>
                          </a:solidFill>
                        </a:rPr>
                        <a:t>layer</a:t>
                      </a:r>
                      <a:endParaRPr lang="nl-NL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 err="1">
                          <a:solidFill>
                            <a:sysClr val="windowText" lastClr="000000"/>
                          </a:solidFill>
                        </a:rPr>
                        <a:t>Conv</a:t>
                      </a:r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.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Pool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 err="1">
                          <a:solidFill>
                            <a:sysClr val="windowText" lastClr="000000"/>
                          </a:solidFill>
                        </a:rPr>
                        <a:t>Conv</a:t>
                      </a:r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.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Pool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 err="1">
                          <a:solidFill>
                            <a:sysClr val="windowText" lastClr="000000"/>
                          </a:solidFill>
                        </a:rPr>
                        <a:t>Conv</a:t>
                      </a:r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.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 err="1">
                          <a:solidFill>
                            <a:sysClr val="windowText" lastClr="000000"/>
                          </a:solidFill>
                        </a:rPr>
                        <a:t>Flatten</a:t>
                      </a:r>
                      <a:endParaRPr lang="nl-NL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 err="1">
                          <a:solidFill>
                            <a:sysClr val="windowText" lastClr="000000"/>
                          </a:solidFill>
                        </a:rPr>
                        <a:t>Dense</a:t>
                      </a:r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 err="1">
                          <a:solidFill>
                            <a:sysClr val="windowText" lastClr="000000"/>
                          </a:solidFill>
                        </a:rPr>
                        <a:t>Dense</a:t>
                      </a:r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Output (</a:t>
                      </a:r>
                      <a:r>
                        <a:rPr lang="nl-NL" sz="1600" b="0" dirty="0" err="1">
                          <a:solidFill>
                            <a:sysClr val="windowText" lastClr="000000"/>
                          </a:solidFill>
                        </a:rPr>
                        <a:t>Softmax</a:t>
                      </a:r>
                      <a:r>
                        <a:rPr lang="nl-NL" sz="16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42656"/>
                  </a:ext>
                </a:extLst>
              </a:tr>
              <a:tr h="574083">
                <a:tc>
                  <a:txBody>
                    <a:bodyPr/>
                    <a:lstStyle/>
                    <a:p>
                      <a:r>
                        <a:rPr lang="nl-NL" b="1" dirty="0" err="1">
                          <a:solidFill>
                            <a:sysClr val="windowText" lastClr="000000"/>
                          </a:solidFill>
                        </a:rPr>
                        <a:t>Dimension</a:t>
                      </a:r>
                      <a:r>
                        <a:rPr lang="nl-NL" b="1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256x256x3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254x254x32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127x127x32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125x125x64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62x62x64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60x60x32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115200x1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64x1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6x1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300" b="0" dirty="0">
                          <a:solidFill>
                            <a:sysClr val="windowText" lastClr="000000"/>
                          </a:solidFill>
                        </a:rPr>
                        <a:t>       6x1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446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b="1" dirty="0">
                          <a:solidFill>
                            <a:sysClr val="windowText" lastClr="000000"/>
                          </a:solidFill>
                        </a:rPr>
                        <a:t>Neurons: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196608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2064512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1032256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246016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115200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115200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400" b="0" dirty="0">
                          <a:solidFill>
                            <a:sysClr val="windowText" lastClr="000000"/>
                          </a:solidFill>
                        </a:rPr>
                        <a:t>        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978642"/>
                  </a:ext>
                </a:extLst>
              </a:tr>
            </a:tbl>
          </a:graphicData>
        </a:graphic>
      </p:graphicFrame>
      <p:sp>
        <p:nvSpPr>
          <p:cNvPr id="48" name="Oval 4">
            <a:extLst>
              <a:ext uri="{FF2B5EF4-FFF2-40B4-BE49-F238E27FC236}">
                <a16:creationId xmlns:a16="http://schemas.microsoft.com/office/drawing/2014/main" id="{0D6F3C67-9E1F-48A0-8ACD-88B9F365B26E}"/>
              </a:ext>
            </a:extLst>
          </p:cNvPr>
          <p:cNvSpPr/>
          <p:nvPr/>
        </p:nvSpPr>
        <p:spPr>
          <a:xfrm>
            <a:off x="2032554" y="5123318"/>
            <a:ext cx="526594" cy="526594"/>
          </a:xfrm>
          <a:prstGeom prst="ellipse">
            <a:avLst/>
          </a:prstGeom>
          <a:solidFill>
            <a:srgbClr val="FE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Oval 5">
            <a:extLst>
              <a:ext uri="{FF2B5EF4-FFF2-40B4-BE49-F238E27FC236}">
                <a16:creationId xmlns:a16="http://schemas.microsoft.com/office/drawing/2014/main" id="{74B7CFCA-21FB-4E68-86C6-94E3EFA58110}"/>
              </a:ext>
            </a:extLst>
          </p:cNvPr>
          <p:cNvSpPr/>
          <p:nvPr/>
        </p:nvSpPr>
        <p:spPr>
          <a:xfrm>
            <a:off x="2032554" y="4237260"/>
            <a:ext cx="526595" cy="526595"/>
          </a:xfrm>
          <a:prstGeom prst="ellipse">
            <a:avLst/>
          </a:prstGeom>
          <a:solidFill>
            <a:srgbClr val="FE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Oval 27">
            <a:extLst>
              <a:ext uri="{FF2B5EF4-FFF2-40B4-BE49-F238E27FC236}">
                <a16:creationId xmlns:a16="http://schemas.microsoft.com/office/drawing/2014/main" id="{9191A6AF-6951-4330-9F75-660CC8E592CE}"/>
              </a:ext>
            </a:extLst>
          </p:cNvPr>
          <p:cNvSpPr/>
          <p:nvPr/>
        </p:nvSpPr>
        <p:spPr>
          <a:xfrm>
            <a:off x="5158604" y="5150000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 28">
            <a:extLst>
              <a:ext uri="{FF2B5EF4-FFF2-40B4-BE49-F238E27FC236}">
                <a16:creationId xmlns:a16="http://schemas.microsoft.com/office/drawing/2014/main" id="{0F1E834E-D260-4E39-B4BF-A52CA43EC705}"/>
              </a:ext>
            </a:extLst>
          </p:cNvPr>
          <p:cNvSpPr/>
          <p:nvPr/>
        </p:nvSpPr>
        <p:spPr>
          <a:xfrm>
            <a:off x="5158603" y="4237260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34">
            <a:extLst>
              <a:ext uri="{FF2B5EF4-FFF2-40B4-BE49-F238E27FC236}">
                <a16:creationId xmlns:a16="http://schemas.microsoft.com/office/drawing/2014/main" id="{1F599371-308C-41F2-845C-B2224EDA9637}"/>
              </a:ext>
            </a:extLst>
          </p:cNvPr>
          <p:cNvSpPr/>
          <p:nvPr/>
        </p:nvSpPr>
        <p:spPr>
          <a:xfrm>
            <a:off x="10558194" y="4237260"/>
            <a:ext cx="526595" cy="526595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26">
            <a:extLst>
              <a:ext uri="{FF2B5EF4-FFF2-40B4-BE49-F238E27FC236}">
                <a16:creationId xmlns:a16="http://schemas.microsoft.com/office/drawing/2014/main" id="{6D962156-7F89-4503-8CA0-6118E8677F0C}"/>
              </a:ext>
            </a:extLst>
          </p:cNvPr>
          <p:cNvSpPr/>
          <p:nvPr/>
        </p:nvSpPr>
        <p:spPr>
          <a:xfrm>
            <a:off x="10558193" y="5146621"/>
            <a:ext cx="526595" cy="526595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38">
            <a:extLst>
              <a:ext uri="{FF2B5EF4-FFF2-40B4-BE49-F238E27FC236}">
                <a16:creationId xmlns:a16="http://schemas.microsoft.com/office/drawing/2014/main" id="{D5112311-E0F1-427B-A509-625FC938C61B}"/>
              </a:ext>
            </a:extLst>
          </p:cNvPr>
          <p:cNvSpPr/>
          <p:nvPr/>
        </p:nvSpPr>
        <p:spPr>
          <a:xfrm>
            <a:off x="4142620" y="4237260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39">
            <a:extLst>
              <a:ext uri="{FF2B5EF4-FFF2-40B4-BE49-F238E27FC236}">
                <a16:creationId xmlns:a16="http://schemas.microsoft.com/office/drawing/2014/main" id="{A63FC4A3-8177-4854-B0ED-C5AEBEA0C4F4}"/>
              </a:ext>
            </a:extLst>
          </p:cNvPr>
          <p:cNvSpPr/>
          <p:nvPr/>
        </p:nvSpPr>
        <p:spPr>
          <a:xfrm>
            <a:off x="4142621" y="5129321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848471C4-07A5-4BE4-9FA1-4D2989BBB721}"/>
              </a:ext>
            </a:extLst>
          </p:cNvPr>
          <p:cNvSpPr txBox="1"/>
          <p:nvPr/>
        </p:nvSpPr>
        <p:spPr>
          <a:xfrm>
            <a:off x="2133813" y="4698525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03EAC962-7BE9-4743-AA99-F4984096910B}"/>
              </a:ext>
            </a:extLst>
          </p:cNvPr>
          <p:cNvSpPr txBox="1"/>
          <p:nvPr/>
        </p:nvSpPr>
        <p:spPr>
          <a:xfrm>
            <a:off x="4240933" y="4698525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74917608-9B87-49EA-BA54-71043110D461}"/>
              </a:ext>
            </a:extLst>
          </p:cNvPr>
          <p:cNvSpPr txBox="1"/>
          <p:nvPr/>
        </p:nvSpPr>
        <p:spPr>
          <a:xfrm>
            <a:off x="5263915" y="470576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DBB21B76-63B6-49B1-8C18-0A5063D9E287}"/>
              </a:ext>
            </a:extLst>
          </p:cNvPr>
          <p:cNvSpPr txBox="1"/>
          <p:nvPr/>
        </p:nvSpPr>
        <p:spPr>
          <a:xfrm>
            <a:off x="10623819" y="4708386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60" name="Oval 27">
            <a:extLst>
              <a:ext uri="{FF2B5EF4-FFF2-40B4-BE49-F238E27FC236}">
                <a16:creationId xmlns:a16="http://schemas.microsoft.com/office/drawing/2014/main" id="{43BDEB2A-76A4-4198-A0F2-EEC10FFB03EF}"/>
              </a:ext>
            </a:extLst>
          </p:cNvPr>
          <p:cNvSpPr/>
          <p:nvPr/>
        </p:nvSpPr>
        <p:spPr>
          <a:xfrm>
            <a:off x="6126826" y="5150000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Oval 28">
            <a:extLst>
              <a:ext uri="{FF2B5EF4-FFF2-40B4-BE49-F238E27FC236}">
                <a16:creationId xmlns:a16="http://schemas.microsoft.com/office/drawing/2014/main" id="{23564471-A940-4095-93F4-89C711324D8B}"/>
              </a:ext>
            </a:extLst>
          </p:cNvPr>
          <p:cNvSpPr/>
          <p:nvPr/>
        </p:nvSpPr>
        <p:spPr>
          <a:xfrm>
            <a:off x="6126825" y="4237260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E4350059-9366-4CDD-BF5B-3C0A309D5D73}"/>
              </a:ext>
            </a:extLst>
          </p:cNvPr>
          <p:cNvSpPr txBox="1"/>
          <p:nvPr/>
        </p:nvSpPr>
        <p:spPr>
          <a:xfrm>
            <a:off x="6232137" y="470576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63" name="Oval 27">
            <a:extLst>
              <a:ext uri="{FF2B5EF4-FFF2-40B4-BE49-F238E27FC236}">
                <a16:creationId xmlns:a16="http://schemas.microsoft.com/office/drawing/2014/main" id="{24479BE8-9919-43AC-9CE6-EA0FFB56EDFA}"/>
              </a:ext>
            </a:extLst>
          </p:cNvPr>
          <p:cNvSpPr/>
          <p:nvPr/>
        </p:nvSpPr>
        <p:spPr>
          <a:xfrm>
            <a:off x="7003158" y="5150000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Oval 28">
            <a:extLst>
              <a:ext uri="{FF2B5EF4-FFF2-40B4-BE49-F238E27FC236}">
                <a16:creationId xmlns:a16="http://schemas.microsoft.com/office/drawing/2014/main" id="{2C511C27-0F97-4A3E-9207-2888DC5A49EB}"/>
              </a:ext>
            </a:extLst>
          </p:cNvPr>
          <p:cNvSpPr/>
          <p:nvPr/>
        </p:nvSpPr>
        <p:spPr>
          <a:xfrm>
            <a:off x="7003157" y="4237260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6850DB05-AEC8-4952-901E-56BD941B1B14}"/>
              </a:ext>
            </a:extLst>
          </p:cNvPr>
          <p:cNvSpPr txBox="1"/>
          <p:nvPr/>
        </p:nvSpPr>
        <p:spPr>
          <a:xfrm>
            <a:off x="7108469" y="470576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66" name="Oval 27">
            <a:extLst>
              <a:ext uri="{FF2B5EF4-FFF2-40B4-BE49-F238E27FC236}">
                <a16:creationId xmlns:a16="http://schemas.microsoft.com/office/drawing/2014/main" id="{8B89EE94-9FA3-4B56-8379-9453104A7816}"/>
              </a:ext>
            </a:extLst>
          </p:cNvPr>
          <p:cNvSpPr/>
          <p:nvPr/>
        </p:nvSpPr>
        <p:spPr>
          <a:xfrm>
            <a:off x="7869091" y="5150000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7" name="Oval 28">
            <a:extLst>
              <a:ext uri="{FF2B5EF4-FFF2-40B4-BE49-F238E27FC236}">
                <a16:creationId xmlns:a16="http://schemas.microsoft.com/office/drawing/2014/main" id="{20CE3CA3-80BD-4CDD-8BF5-625E95689388}"/>
              </a:ext>
            </a:extLst>
          </p:cNvPr>
          <p:cNvSpPr/>
          <p:nvPr/>
        </p:nvSpPr>
        <p:spPr>
          <a:xfrm>
            <a:off x="7869090" y="4237260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05CD71B9-F01C-4755-BDA4-F6CFE2400894}"/>
              </a:ext>
            </a:extLst>
          </p:cNvPr>
          <p:cNvSpPr txBox="1"/>
          <p:nvPr/>
        </p:nvSpPr>
        <p:spPr>
          <a:xfrm>
            <a:off x="7974402" y="470576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69" name="Oval 27">
            <a:extLst>
              <a:ext uri="{FF2B5EF4-FFF2-40B4-BE49-F238E27FC236}">
                <a16:creationId xmlns:a16="http://schemas.microsoft.com/office/drawing/2014/main" id="{05413FE7-E597-472D-81AD-14218C368A97}"/>
              </a:ext>
            </a:extLst>
          </p:cNvPr>
          <p:cNvSpPr/>
          <p:nvPr/>
        </p:nvSpPr>
        <p:spPr>
          <a:xfrm>
            <a:off x="8756071" y="5150000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0" name="Oval 28">
            <a:extLst>
              <a:ext uri="{FF2B5EF4-FFF2-40B4-BE49-F238E27FC236}">
                <a16:creationId xmlns:a16="http://schemas.microsoft.com/office/drawing/2014/main" id="{ECAAA78C-33E2-4FA8-ACF9-F893470FD132}"/>
              </a:ext>
            </a:extLst>
          </p:cNvPr>
          <p:cNvSpPr/>
          <p:nvPr/>
        </p:nvSpPr>
        <p:spPr>
          <a:xfrm>
            <a:off x="8756070" y="4237260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B0774E0F-2A15-4F63-8406-6C3DDFEBED35}"/>
              </a:ext>
            </a:extLst>
          </p:cNvPr>
          <p:cNvSpPr txBox="1"/>
          <p:nvPr/>
        </p:nvSpPr>
        <p:spPr>
          <a:xfrm>
            <a:off x="8861382" y="470576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72" name="Oval 27">
            <a:extLst>
              <a:ext uri="{FF2B5EF4-FFF2-40B4-BE49-F238E27FC236}">
                <a16:creationId xmlns:a16="http://schemas.microsoft.com/office/drawing/2014/main" id="{8E4A2D17-5D59-48DF-8397-FDDAA83FDBDB}"/>
              </a:ext>
            </a:extLst>
          </p:cNvPr>
          <p:cNvSpPr/>
          <p:nvPr/>
        </p:nvSpPr>
        <p:spPr>
          <a:xfrm>
            <a:off x="9645426" y="5150000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3" name="Oval 28">
            <a:extLst>
              <a:ext uri="{FF2B5EF4-FFF2-40B4-BE49-F238E27FC236}">
                <a16:creationId xmlns:a16="http://schemas.microsoft.com/office/drawing/2014/main" id="{A4D17E41-1522-4E4F-BFBA-D10313C2AB87}"/>
              </a:ext>
            </a:extLst>
          </p:cNvPr>
          <p:cNvSpPr/>
          <p:nvPr/>
        </p:nvSpPr>
        <p:spPr>
          <a:xfrm>
            <a:off x="9645425" y="4237260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630D2F02-02C3-4BF8-B9EB-EBDD115F479E}"/>
              </a:ext>
            </a:extLst>
          </p:cNvPr>
          <p:cNvSpPr txBox="1"/>
          <p:nvPr/>
        </p:nvSpPr>
        <p:spPr>
          <a:xfrm>
            <a:off x="9750737" y="470576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75" name="Oval 38">
            <a:extLst>
              <a:ext uri="{FF2B5EF4-FFF2-40B4-BE49-F238E27FC236}">
                <a16:creationId xmlns:a16="http://schemas.microsoft.com/office/drawing/2014/main" id="{78DFD616-B0F3-49CD-98F4-601CE6C3EF64}"/>
              </a:ext>
            </a:extLst>
          </p:cNvPr>
          <p:cNvSpPr/>
          <p:nvPr/>
        </p:nvSpPr>
        <p:spPr>
          <a:xfrm>
            <a:off x="3065071" y="4237260"/>
            <a:ext cx="526595" cy="526595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Oval 39">
            <a:extLst>
              <a:ext uri="{FF2B5EF4-FFF2-40B4-BE49-F238E27FC236}">
                <a16:creationId xmlns:a16="http://schemas.microsoft.com/office/drawing/2014/main" id="{D7C8463D-FCF4-4ECA-9F65-DA5CACAA5A4D}"/>
              </a:ext>
            </a:extLst>
          </p:cNvPr>
          <p:cNvSpPr/>
          <p:nvPr/>
        </p:nvSpPr>
        <p:spPr>
          <a:xfrm>
            <a:off x="3065072" y="5129321"/>
            <a:ext cx="526594" cy="526594"/>
          </a:xfrm>
          <a:prstGeom prst="ellipse">
            <a:avLst/>
          </a:prstGeom>
          <a:solidFill>
            <a:srgbClr val="66C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6579328E-336B-4BC3-A7F3-E5BE2F706270}"/>
              </a:ext>
            </a:extLst>
          </p:cNvPr>
          <p:cNvSpPr txBox="1"/>
          <p:nvPr/>
        </p:nvSpPr>
        <p:spPr>
          <a:xfrm>
            <a:off x="3163384" y="4698525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…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36C2FD9-332E-4717-A0E8-E5E1C7BB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3568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228-FE21-D247-9E74-CD12CFC8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6B61-BE80-4B4C-9DF0-D5B0EBC8A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percentage accuracy do you expect on the training data?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percentage accuracy do you expect on the test data?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Which categories will be confused most often?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b="1" dirty="0">
                <a:solidFill>
                  <a:srgbClr val="D2014D"/>
                </a:solidFill>
              </a:rPr>
              <a:t>Let’s find out in the second demo!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A490724-3460-4EA9-8FD7-B6B3C48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9634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F4C5-3BEB-104B-86F9-310105A8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7078-B578-2540-AA72-12E8CAB1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Explanation of machine learning and neural networks</a:t>
            </a:r>
            <a:endParaRPr lang="en-US" dirty="0"/>
          </a:p>
          <a:p>
            <a:pPr lvl="0"/>
            <a:r>
              <a:rPr lang="en-GB" dirty="0"/>
              <a:t>Training a machine learning algorithm (Demonstration)</a:t>
            </a:r>
            <a:endParaRPr lang="en-US" dirty="0"/>
          </a:p>
          <a:p>
            <a:pPr lvl="0"/>
            <a:r>
              <a:rPr lang="en-GB" dirty="0"/>
              <a:t>Practical and ethical consequences of using machine learning</a:t>
            </a:r>
            <a:endParaRPr lang="en-US" dirty="0"/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B1D186-7BE6-4C09-A304-809DBA50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36817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228-FE21-D247-9E74-CD12CFC8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Quiz 2 answers (complex model, small dataset)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6B61-BE80-4B4C-9DF0-D5B0EBC8A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20000" cy="1495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94% accuracy on the training set (very good)</a:t>
            </a:r>
          </a:p>
          <a:p>
            <a:pPr marL="0" indent="0">
              <a:buNone/>
            </a:pPr>
            <a:r>
              <a:rPr lang="en-US" sz="2400" dirty="0"/>
              <a:t>61% accuracy on the test set (decent)</a:t>
            </a:r>
          </a:p>
          <a:p>
            <a:pPr marL="0" indent="0">
              <a:buNone/>
            </a:pPr>
            <a:r>
              <a:rPr lang="en-US" sz="2400" dirty="0"/>
              <a:t>Front and Back are often confused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F8B701-B955-7643-9DFF-B78A0ED6E325}"/>
              </a:ext>
            </a:extLst>
          </p:cNvPr>
          <p:cNvSpPr/>
          <p:nvPr/>
        </p:nvSpPr>
        <p:spPr>
          <a:xfrm>
            <a:off x="10013413" y="1567862"/>
            <a:ext cx="1080882" cy="1080882"/>
          </a:xfrm>
          <a:prstGeom prst="ellipse">
            <a:avLst/>
          </a:prstGeom>
          <a:solidFill>
            <a:srgbClr val="D201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M2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8AE772-7024-E044-9135-F0BB9E314F79}"/>
              </a:ext>
            </a:extLst>
          </p:cNvPr>
          <p:cNvSpPr/>
          <p:nvPr/>
        </p:nvSpPr>
        <p:spPr>
          <a:xfrm>
            <a:off x="11010640" y="1803294"/>
            <a:ext cx="666750" cy="66675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D1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DEBBFBC-0574-4B29-8446-46657F4D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4026534"/>
            <a:ext cx="4667250" cy="2333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5B88A1-B896-493E-B7DE-4D43312F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4155" y="2992091"/>
            <a:ext cx="6447775" cy="320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702E0364-ADB3-4123-B587-030A6EF2E8BB}"/>
              </a:ext>
            </a:extLst>
          </p:cNvPr>
          <p:cNvSpPr/>
          <p:nvPr/>
        </p:nvSpPr>
        <p:spPr>
          <a:xfrm>
            <a:off x="1895635" y="4875567"/>
            <a:ext cx="251673" cy="2636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DCD60-8D5A-48C8-B754-975C4837A559}"/>
              </a:ext>
            </a:extLst>
          </p:cNvPr>
          <p:cNvSpPr/>
          <p:nvPr/>
        </p:nvSpPr>
        <p:spPr>
          <a:xfrm>
            <a:off x="2384688" y="4875567"/>
            <a:ext cx="251673" cy="2636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283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3065-ED42-2E4D-8DE1-A67E8CBD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during training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E943D2-1DC5-CC4F-A3C3-8C55D866C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682508"/>
              </p:ext>
            </p:extLst>
          </p:nvPr>
        </p:nvGraphicFramePr>
        <p:xfrm>
          <a:off x="838200" y="1690688"/>
          <a:ext cx="10515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50">
                  <a:extLst>
                    <a:ext uri="{9D8B030D-6E8A-4147-A177-3AD203B41FA5}">
                      <a16:colId xmlns:a16="http://schemas.microsoft.com/office/drawing/2014/main" val="3469045631"/>
                    </a:ext>
                  </a:extLst>
                </a:gridCol>
                <a:gridCol w="3867150">
                  <a:extLst>
                    <a:ext uri="{9D8B030D-6E8A-4147-A177-3AD203B41FA5}">
                      <a16:colId xmlns:a16="http://schemas.microsoft.com/office/drawing/2014/main" val="28665090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7977104"/>
                    </a:ext>
                  </a:extLst>
                </a:gridCol>
              </a:tblGrid>
              <a:tr h="32304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Symptom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Possible root cause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Next step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748208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Low accuracy on training set, low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enough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Increase the number of training rounds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65503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Persistent low accuracy on training set, low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network topology is too simple to learn this concept, or we have bad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the topology by adding more layers, or clean up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03477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b="1" dirty="0"/>
                        <a:t>High accuracy on training set, low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‘Overfitting’: the network has learning to recognize the 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Simplify the topology, or add more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531165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Training time too long, training accuracy does not converge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The network topology is too complex to learn this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Simplify the topology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155435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High accuracy on training set, high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It works!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 and save the trained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917428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/>
                        <a:t>Low accuracy on training set, high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This is not possible.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Manually inspect your code and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765885"/>
                  </a:ext>
                </a:extLst>
              </a:tr>
            </a:tbl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A53827A-0DEB-446E-80C8-DC0214F1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2364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0F7D-625B-174B-9D08-EC1EEFC2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more data: 3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D2121-2190-444D-962B-161E262FA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850" y="1730375"/>
            <a:ext cx="64579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The ’</a:t>
            </a:r>
            <a:r>
              <a:rPr lang="en-GB" sz="2400" dirty="0" err="1"/>
              <a:t>honorable</a:t>
            </a:r>
            <a:r>
              <a:rPr lang="en-GB" sz="2400" dirty="0"/>
              <a:t>’ way is to get out there and make new pictures. This is however costly and time consuming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A poor way of getting data is to search for existing large data sets with data similar to what is needed. A major challenge is that you often have to manually add the property you want to train according to your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Technical trickery: using fabricated data that may or may not trick your algorithm. We would never do this, except when it is really convenient.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90A8B-7EDF-0444-8AC5-EDFE0AE8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33" y="2010569"/>
            <a:ext cx="3678014" cy="39814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2A1A91-8438-7344-A5E1-4731AB0F290A}"/>
              </a:ext>
            </a:extLst>
          </p:cNvPr>
          <p:cNvCxnSpPr/>
          <p:nvPr/>
        </p:nvCxnSpPr>
        <p:spPr>
          <a:xfrm>
            <a:off x="3905250" y="4629150"/>
            <a:ext cx="7353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F8F9B7-C7E3-6643-90B3-7E1456F78D89}"/>
              </a:ext>
            </a:extLst>
          </p:cNvPr>
          <p:cNvSpPr txBox="1"/>
          <p:nvPr/>
        </p:nvSpPr>
        <p:spPr>
          <a:xfrm>
            <a:off x="609600" y="6490447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/>
              <a:t>Src</a:t>
            </a:r>
            <a:r>
              <a:rPr lang="en-GB" sz="1100" dirty="0"/>
              <a:t>: </a:t>
            </a:r>
            <a:r>
              <a:rPr lang="en-GB" sz="1100" dirty="0" err="1"/>
              <a:t>andrew</a:t>
            </a:r>
            <a:r>
              <a:rPr lang="en-GB" sz="1100" dirty="0"/>
              <a:t>-draper via </a:t>
            </a:r>
            <a:r>
              <a:rPr lang="en-GB" sz="1100" dirty="0" err="1"/>
              <a:t>unsplash</a:t>
            </a:r>
            <a:endParaRPr lang="en-GB" sz="11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40C83B-7D02-46EB-97E9-4B138B7A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0974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250-97A7-764C-8B07-FE8282B3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number 2 + more data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FCA211-5D70-344A-86FC-A8776C02492B}"/>
              </a:ext>
            </a:extLst>
          </p:cNvPr>
          <p:cNvSpPr/>
          <p:nvPr/>
        </p:nvSpPr>
        <p:spPr>
          <a:xfrm>
            <a:off x="3299792" y="4264428"/>
            <a:ext cx="666750" cy="666750"/>
          </a:xfrm>
          <a:prstGeom prst="ellipse">
            <a:avLst/>
          </a:prstGeom>
          <a:solidFill>
            <a:srgbClr val="D201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M1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8F6BCE-7C62-D84D-B1BF-9DBFD0215A6B}"/>
              </a:ext>
            </a:extLst>
          </p:cNvPr>
          <p:cNvSpPr/>
          <p:nvPr/>
        </p:nvSpPr>
        <p:spPr>
          <a:xfrm>
            <a:off x="3882887" y="4264428"/>
            <a:ext cx="666750" cy="66675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D1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B2E293-A53C-2741-A5DC-5D9A29EE13FF}"/>
              </a:ext>
            </a:extLst>
          </p:cNvPr>
          <p:cNvSpPr/>
          <p:nvPr/>
        </p:nvSpPr>
        <p:spPr>
          <a:xfrm>
            <a:off x="3299792" y="2246037"/>
            <a:ext cx="1080882" cy="1080882"/>
          </a:xfrm>
          <a:prstGeom prst="ellipse">
            <a:avLst/>
          </a:prstGeom>
          <a:solidFill>
            <a:srgbClr val="D201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M2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A5171E-1554-6F43-8CAA-CA1A92337705}"/>
              </a:ext>
            </a:extLst>
          </p:cNvPr>
          <p:cNvSpPr/>
          <p:nvPr/>
        </p:nvSpPr>
        <p:spPr>
          <a:xfrm>
            <a:off x="4297019" y="2481469"/>
            <a:ext cx="666750" cy="66675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D1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5846C2-68C8-C849-89FB-B376DB387C83}"/>
              </a:ext>
            </a:extLst>
          </p:cNvPr>
          <p:cNvSpPr/>
          <p:nvPr/>
        </p:nvSpPr>
        <p:spPr>
          <a:xfrm>
            <a:off x="5870712" y="2246037"/>
            <a:ext cx="1080882" cy="1080882"/>
          </a:xfrm>
          <a:prstGeom prst="ellipse">
            <a:avLst/>
          </a:prstGeom>
          <a:solidFill>
            <a:srgbClr val="D201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M2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A6AAA6-6302-1D49-B94E-FC6F9936C627}"/>
              </a:ext>
            </a:extLst>
          </p:cNvPr>
          <p:cNvSpPr/>
          <p:nvPr/>
        </p:nvSpPr>
        <p:spPr>
          <a:xfrm>
            <a:off x="6718852" y="2226364"/>
            <a:ext cx="1100555" cy="1100555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D2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53C3D-ED2E-1D42-BE7C-10225640FB75}"/>
              </a:ext>
            </a:extLst>
          </p:cNvPr>
          <p:cNvSpPr txBox="1"/>
          <p:nvPr/>
        </p:nvSpPr>
        <p:spPr>
          <a:xfrm>
            <a:off x="3212513" y="5399572"/>
            <a:ext cx="149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Small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A79434-3E50-ED4A-BBC0-7494FC06EE8E}"/>
              </a:ext>
            </a:extLst>
          </p:cNvPr>
          <p:cNvSpPr txBox="1"/>
          <p:nvPr/>
        </p:nvSpPr>
        <p:spPr>
          <a:xfrm>
            <a:off x="6048272" y="5399572"/>
            <a:ext cx="157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15A27-F5E1-E248-86DD-A76FC0C3E8CE}"/>
              </a:ext>
            </a:extLst>
          </p:cNvPr>
          <p:cNvSpPr txBox="1"/>
          <p:nvPr/>
        </p:nvSpPr>
        <p:spPr>
          <a:xfrm>
            <a:off x="1815549" y="4264428"/>
            <a:ext cx="118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9F8AB-DE73-FA4C-9FEA-E94C76074D2D}"/>
              </a:ext>
            </a:extLst>
          </p:cNvPr>
          <p:cNvSpPr txBox="1"/>
          <p:nvPr/>
        </p:nvSpPr>
        <p:spPr>
          <a:xfrm>
            <a:off x="1815549" y="2472178"/>
            <a:ext cx="118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Advanced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BC1AC8-7673-DB46-9207-6C237210938F}"/>
              </a:ext>
            </a:extLst>
          </p:cNvPr>
          <p:cNvCxnSpPr>
            <a:cxnSpLocks/>
          </p:cNvCxnSpPr>
          <p:nvPr/>
        </p:nvCxnSpPr>
        <p:spPr>
          <a:xfrm flipV="1">
            <a:off x="3782668" y="3527564"/>
            <a:ext cx="0" cy="615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6CB09E-B727-3341-95F7-22C61B20AB0F}"/>
              </a:ext>
            </a:extLst>
          </p:cNvPr>
          <p:cNvCxnSpPr>
            <a:cxnSpLocks/>
          </p:cNvCxnSpPr>
          <p:nvPr/>
        </p:nvCxnSpPr>
        <p:spPr>
          <a:xfrm flipV="1">
            <a:off x="5109127" y="2814845"/>
            <a:ext cx="5052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>
            <a:extLst>
              <a:ext uri="{FF2B5EF4-FFF2-40B4-BE49-F238E27FC236}">
                <a16:creationId xmlns:a16="http://schemas.microsoft.com/office/drawing/2014/main" id="{7432A419-3852-4847-AD75-C6D4FDBA9D16}"/>
              </a:ext>
            </a:extLst>
          </p:cNvPr>
          <p:cNvSpPr/>
          <p:nvPr/>
        </p:nvSpPr>
        <p:spPr>
          <a:xfrm>
            <a:off x="8295654" y="1823726"/>
            <a:ext cx="3278725" cy="3265632"/>
          </a:xfrm>
          <a:prstGeom prst="wedgeRectCallout">
            <a:avLst>
              <a:gd name="adj1" fmla="val -55353"/>
              <a:gd name="adj2" fmla="val -25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Our neural network is quite large because we have many input neurons.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therefore expect that more data will do more for the performance than an even more advanced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just a hunch: in practice, the search for better data and better model go hand in hand. 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A263C7C-90B1-4433-8179-3575758F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1278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228-FE21-D247-9E74-CD12CFC8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6B61-BE80-4B4C-9DF0-D5B0EBC8A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82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percentage accuracy do you expect on the training data?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percentage accuracy do you expect on the test data?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Which categories will be confused most often?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CA557F0-D189-49EB-A989-33411CD84078}"/>
              </a:ext>
            </a:extLst>
          </p:cNvPr>
          <p:cNvSpPr/>
          <p:nvPr/>
        </p:nvSpPr>
        <p:spPr>
          <a:xfrm>
            <a:off x="2867025" y="5059428"/>
            <a:ext cx="1080882" cy="1080882"/>
          </a:xfrm>
          <a:prstGeom prst="ellipse">
            <a:avLst/>
          </a:prstGeom>
          <a:solidFill>
            <a:srgbClr val="D201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M2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D665B078-7DC9-4897-992A-F950D7ED8E70}"/>
              </a:ext>
            </a:extLst>
          </p:cNvPr>
          <p:cNvSpPr/>
          <p:nvPr/>
        </p:nvSpPr>
        <p:spPr>
          <a:xfrm>
            <a:off x="3715165" y="5039755"/>
            <a:ext cx="1100555" cy="1100555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D2</a:t>
            </a: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494C6687-9C11-49F3-8618-727F51976D82}"/>
              </a:ext>
            </a:extLst>
          </p:cNvPr>
          <p:cNvSpPr/>
          <p:nvPr/>
        </p:nvSpPr>
        <p:spPr>
          <a:xfrm>
            <a:off x="7233098" y="5039755"/>
            <a:ext cx="1100555" cy="1137208"/>
          </a:xfrm>
          <a:prstGeom prst="ellipse">
            <a:avLst/>
          </a:prstGeom>
          <a:solidFill>
            <a:srgbClr val="D201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M2</a:t>
            </a: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AF6C8348-1411-496B-AEEA-9BB5C914B384}"/>
              </a:ext>
            </a:extLst>
          </p:cNvPr>
          <p:cNvSpPr/>
          <p:nvPr/>
        </p:nvSpPr>
        <p:spPr>
          <a:xfrm>
            <a:off x="8100911" y="5248359"/>
            <a:ext cx="720000" cy="72000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D1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F10D3B9-6E5F-4565-A33D-9F4EE1A01259}"/>
              </a:ext>
            </a:extLst>
          </p:cNvPr>
          <p:cNvSpPr txBox="1"/>
          <p:nvPr/>
        </p:nvSpPr>
        <p:spPr>
          <a:xfrm>
            <a:off x="5377952" y="5343609"/>
            <a:ext cx="1313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/>
              <a:t>instead</a:t>
            </a:r>
            <a:r>
              <a:rPr lang="nl-NL" sz="2000" dirty="0"/>
              <a:t> of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BD0F74-8F5D-46EC-901A-FD736A7B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8921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06A3464-37EE-4B16-9272-776CC02C4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2" y="3850997"/>
            <a:ext cx="4638675" cy="2314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A2228-FE21-D247-9E74-CD12CFC8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Quiz 3 answers (complex model, large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6B61-BE80-4B4C-9DF0-D5B0EBC8A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22565" cy="13646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99% accuracy on the training set (excellent)</a:t>
            </a:r>
          </a:p>
          <a:p>
            <a:pPr marL="0" indent="0">
              <a:buNone/>
            </a:pPr>
            <a:r>
              <a:rPr lang="en-US" dirty="0"/>
              <a:t>65% accuracy on the test set (poor)</a:t>
            </a:r>
          </a:p>
          <a:p>
            <a:pPr marL="0" indent="0">
              <a:buNone/>
            </a:pPr>
            <a:r>
              <a:rPr lang="en-US" dirty="0"/>
              <a:t>Front is not predicted well, right and left often confused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000805F5-A9A6-2747-86B9-74265EC63A2C}"/>
              </a:ext>
            </a:extLst>
          </p:cNvPr>
          <p:cNvSpPr/>
          <p:nvPr/>
        </p:nvSpPr>
        <p:spPr>
          <a:xfrm>
            <a:off x="9797214" y="1423744"/>
            <a:ext cx="1080882" cy="1080882"/>
          </a:xfrm>
          <a:prstGeom prst="ellipse">
            <a:avLst/>
          </a:prstGeom>
          <a:solidFill>
            <a:srgbClr val="D201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M2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B8830034-C1A9-9540-AFEF-F55C17632F74}"/>
              </a:ext>
            </a:extLst>
          </p:cNvPr>
          <p:cNvSpPr/>
          <p:nvPr/>
        </p:nvSpPr>
        <p:spPr>
          <a:xfrm>
            <a:off x="10645354" y="1404071"/>
            <a:ext cx="1100555" cy="1100555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000" b="1" dirty="0"/>
              <a:t>D2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2758A9-89F8-7146-B957-C19D1916245C}"/>
              </a:ext>
            </a:extLst>
          </p:cNvPr>
          <p:cNvSpPr/>
          <p:nvPr/>
        </p:nvSpPr>
        <p:spPr>
          <a:xfrm>
            <a:off x="2583093" y="4989634"/>
            <a:ext cx="251673" cy="2636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D673B7-84E5-5047-A336-458F8FEFA186}"/>
              </a:ext>
            </a:extLst>
          </p:cNvPr>
          <p:cNvSpPr/>
          <p:nvPr/>
        </p:nvSpPr>
        <p:spPr>
          <a:xfrm>
            <a:off x="2992244" y="4989634"/>
            <a:ext cx="251673" cy="2636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CA9A16-16E7-4A7E-B762-B05C3FE5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7317" y="3276919"/>
            <a:ext cx="6941794" cy="346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84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3065-ED42-2E4D-8DE1-A67E8CBD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during training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E943D2-1DC5-CC4F-A3C3-8C55D866C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538565"/>
              </p:ext>
            </p:extLst>
          </p:nvPr>
        </p:nvGraphicFramePr>
        <p:xfrm>
          <a:off x="838200" y="1690688"/>
          <a:ext cx="10515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50">
                  <a:extLst>
                    <a:ext uri="{9D8B030D-6E8A-4147-A177-3AD203B41FA5}">
                      <a16:colId xmlns:a16="http://schemas.microsoft.com/office/drawing/2014/main" val="3469045631"/>
                    </a:ext>
                  </a:extLst>
                </a:gridCol>
                <a:gridCol w="3867150">
                  <a:extLst>
                    <a:ext uri="{9D8B030D-6E8A-4147-A177-3AD203B41FA5}">
                      <a16:colId xmlns:a16="http://schemas.microsoft.com/office/drawing/2014/main" val="28665090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7977104"/>
                    </a:ext>
                  </a:extLst>
                </a:gridCol>
              </a:tblGrid>
              <a:tr h="32304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Symptom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Possible root cause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Next step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748208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Low accuracy on training set, low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Not enough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Increase the number of training rounds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65503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Persistent low accuracy on training set, low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The network topology is too simple to learn this concept, or we have bad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Change the topology by adding more layers, or clean up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03477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b="1" dirty="0"/>
                        <a:t>High accuracy on training set, low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‘Overfitting’: the network has learning to recognize the 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Simplify the topology, or add more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531165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Training time too long, training accuracy does not converge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The network topology is too complex to learn this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Simplify the topology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155435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High accuracy on training set, high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It works!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Stop and save the trained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917428"/>
                  </a:ext>
                </a:extLst>
              </a:tr>
              <a:tr h="61665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Low accuracy on training set, high accuracy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This is not possible.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Manually inspect your code and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765885"/>
                  </a:ext>
                </a:extLst>
              </a:tr>
            </a:tbl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A53827A-0DEB-446E-80C8-DC0214F1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406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A55E-83BA-4C41-8AAA-3A53F524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step: technical trickery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1779F-E913-6942-A617-5B933FBC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Technical trickery is not a silver bullet. By expanding existing data, you could be expanding existing bias. It can lead to an illusion of accuracy, especially when you confuse training and test accuracy. </a:t>
            </a:r>
          </a:p>
          <a:p>
            <a:endParaRPr lang="en-GB" dirty="0"/>
          </a:p>
          <a:p>
            <a:r>
              <a:rPr lang="en-GB" dirty="0"/>
              <a:t>Having said that, in some cases algorithms (and people) learn better from seeing related examples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CA40FF-79EC-4813-8814-0824518A8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029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51C8-F083-3A44-A080-5DF2B3FC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2371"/>
          </a:xfrm>
        </p:spPr>
        <p:txBody>
          <a:bodyPr/>
          <a:lstStyle/>
          <a:p>
            <a:r>
              <a:rPr lang="en-GB" dirty="0"/>
              <a:t>How we expand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7AF6-19D7-EE4C-B2C8-B631B20B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3" y="2241426"/>
            <a:ext cx="3681460" cy="2914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D8142-20F3-6D46-AF2C-076FDF7EA165}"/>
              </a:ext>
            </a:extLst>
          </p:cNvPr>
          <p:cNvSpPr txBox="1"/>
          <p:nvPr/>
        </p:nvSpPr>
        <p:spPr>
          <a:xfrm>
            <a:off x="544167" y="5259285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08562.jpg (‘right’)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D7C4E3-4BE2-AF4D-9D90-5E565B65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59750" y="1497496"/>
            <a:ext cx="1619410" cy="14878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82B9E-2DB9-5A41-9AC7-BB200027964A}"/>
              </a:ext>
            </a:extLst>
          </p:cNvPr>
          <p:cNvSpPr txBox="1"/>
          <p:nvPr/>
        </p:nvSpPr>
        <p:spPr>
          <a:xfrm>
            <a:off x="7681760" y="2579465"/>
            <a:ext cx="178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08562f.jpg (‘left’)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844E0-4067-554F-ADC6-78A77D65479E}"/>
              </a:ext>
            </a:extLst>
          </p:cNvPr>
          <p:cNvSpPr txBox="1"/>
          <p:nvPr/>
        </p:nvSpPr>
        <p:spPr>
          <a:xfrm>
            <a:off x="7674088" y="1695180"/>
            <a:ext cx="367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right and left sides of cars are not truly identical, but very similar and would trick 99% of people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19DC79-329E-E14F-8757-E763C843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9750" y="3162105"/>
            <a:ext cx="1619410" cy="15531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B04B61-0FDE-004C-BC8C-473FDC4771AD}"/>
              </a:ext>
            </a:extLst>
          </p:cNvPr>
          <p:cNvSpPr txBox="1"/>
          <p:nvPr/>
        </p:nvSpPr>
        <p:spPr>
          <a:xfrm>
            <a:off x="7681760" y="4306043"/>
            <a:ext cx="196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08562c.jpg (‘right’)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BE27D-B6B9-374E-BE45-A273286FC6F3}"/>
              </a:ext>
            </a:extLst>
          </p:cNvPr>
          <p:cNvSpPr txBox="1"/>
          <p:nvPr/>
        </p:nvSpPr>
        <p:spPr>
          <a:xfrm>
            <a:off x="7681760" y="3237191"/>
            <a:ext cx="329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Color</a:t>
            </a:r>
            <a:r>
              <a:rPr lang="en-GB" dirty="0"/>
              <a:t> removed. This teaches the algorithm we do not care about </a:t>
            </a:r>
            <a:r>
              <a:rPr lang="en-GB" dirty="0" err="1"/>
              <a:t>color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A1EB9-8063-8443-B08C-F33BC294AEA8}"/>
              </a:ext>
            </a:extLst>
          </p:cNvPr>
          <p:cNvSpPr txBox="1"/>
          <p:nvPr/>
        </p:nvSpPr>
        <p:spPr>
          <a:xfrm>
            <a:off x="8021670" y="6055087"/>
            <a:ext cx="186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08562p.jpg (‘left’)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5E9C2-CF0E-1445-99F1-993A8E1ECE9C}"/>
              </a:ext>
            </a:extLst>
          </p:cNvPr>
          <p:cNvSpPr txBox="1"/>
          <p:nvPr/>
        </p:nvSpPr>
        <p:spPr>
          <a:xfrm>
            <a:off x="8001001" y="4860885"/>
            <a:ext cx="3124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Small translation or rotation. This teaches the algorithm we do not care too much about positions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94D7D6-9A0C-E942-85DC-8142D084077F}"/>
              </a:ext>
            </a:extLst>
          </p:cNvPr>
          <p:cNvSpPr txBox="1"/>
          <p:nvPr/>
        </p:nvSpPr>
        <p:spPr>
          <a:xfrm>
            <a:off x="647700" y="182880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Original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1E6870-4912-FF4E-801A-1958E679FF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731" y="4988940"/>
            <a:ext cx="1743447" cy="13336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0031C0-5A77-0145-8A15-2CAF4DF977ED}"/>
              </a:ext>
            </a:extLst>
          </p:cNvPr>
          <p:cNvSpPr/>
          <p:nvPr/>
        </p:nvSpPr>
        <p:spPr>
          <a:xfrm>
            <a:off x="1417056" y="5809375"/>
            <a:ext cx="3588206" cy="904875"/>
          </a:xfrm>
          <a:prstGeom prst="rect">
            <a:avLst/>
          </a:prstGeom>
          <a:solidFill>
            <a:srgbClr val="D20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All four images are included in the training set. The test set will only have original images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4FFE7F-EE63-40E3-8C0C-122F9CCB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1385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228-FE21-D247-9E74-CD12CFC8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6B61-BE80-4B4C-9DF0-D5B0EBC8A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8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percentage accuracy do you expect on the training data?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percentage accuracy do you expect on the test data?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Which categories will be confused most often?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1D5040-A813-204D-8538-375378BE06DA}"/>
              </a:ext>
            </a:extLst>
          </p:cNvPr>
          <p:cNvGrpSpPr/>
          <p:nvPr/>
        </p:nvGrpSpPr>
        <p:grpSpPr>
          <a:xfrm>
            <a:off x="3358598" y="4902782"/>
            <a:ext cx="5242477" cy="1324411"/>
            <a:chOff x="2593285" y="5020082"/>
            <a:chExt cx="6877414" cy="1659629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9CA557F0-D189-49EB-A989-33411CD84078}"/>
                </a:ext>
              </a:extLst>
            </p:cNvPr>
            <p:cNvSpPr/>
            <p:nvPr/>
          </p:nvSpPr>
          <p:spPr>
            <a:xfrm>
              <a:off x="7522004" y="5039755"/>
              <a:ext cx="1080882" cy="1080881"/>
            </a:xfrm>
            <a:prstGeom prst="ellipse">
              <a:avLst/>
            </a:prstGeom>
            <a:solidFill>
              <a:srgbClr val="D201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2000" b="1" dirty="0"/>
                <a:t>M2</a:t>
              </a: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D665B078-7DC9-4897-992A-F950D7ED8E70}"/>
                </a:ext>
              </a:extLst>
            </p:cNvPr>
            <p:cNvSpPr/>
            <p:nvPr/>
          </p:nvSpPr>
          <p:spPr>
            <a:xfrm>
              <a:off x="8370144" y="5020082"/>
              <a:ext cx="1100555" cy="1100555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2000" b="1" dirty="0"/>
                <a:t>D2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AF10D3B9-6E5F-4565-A33D-9F4EE1A01259}"/>
                </a:ext>
              </a:extLst>
            </p:cNvPr>
            <p:cNvSpPr txBox="1"/>
            <p:nvPr/>
          </p:nvSpPr>
          <p:spPr>
            <a:xfrm>
              <a:off x="5377951" y="5343608"/>
              <a:ext cx="1909434" cy="50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 err="1"/>
                <a:t>instead</a:t>
              </a:r>
              <a:r>
                <a:rPr lang="nl-NL" sz="2000" dirty="0"/>
                <a:t> of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2680A7-450C-4C32-8068-EC790CD432A7}"/>
                </a:ext>
              </a:extLst>
            </p:cNvPr>
            <p:cNvSpPr/>
            <p:nvPr/>
          </p:nvSpPr>
          <p:spPr>
            <a:xfrm>
              <a:off x="2593285" y="5059428"/>
              <a:ext cx="1080882" cy="1080882"/>
            </a:xfrm>
            <a:prstGeom prst="ellipse">
              <a:avLst/>
            </a:prstGeom>
            <a:solidFill>
              <a:srgbClr val="D201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2000" b="1" dirty="0"/>
                <a:t>M2</a:t>
              </a: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8CA6C95D-53DA-48DF-98BA-6DDBA13E68AF}"/>
                </a:ext>
              </a:extLst>
            </p:cNvPr>
            <p:cNvSpPr/>
            <p:nvPr/>
          </p:nvSpPr>
          <p:spPr>
            <a:xfrm>
              <a:off x="3441425" y="5039755"/>
              <a:ext cx="1639956" cy="163995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2000" b="1" dirty="0"/>
                <a:t>D2 </a:t>
              </a:r>
              <a:r>
                <a:rPr lang="en-GB" sz="1400" b="1" dirty="0"/>
                <a:t>expanded</a:t>
              </a:r>
              <a:endParaRPr lang="en-GB" sz="2000" b="1" dirty="0"/>
            </a:p>
          </p:txBody>
        </p:sp>
      </p:grp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6289B00-B427-4345-B848-0EE365B8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202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F4C5-3BEB-104B-86F9-310105A8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train a network yourself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C34F7D3B-C26F-4113-A010-AE94984CB698}"/>
              </a:ext>
            </a:extLst>
          </p:cNvPr>
          <p:cNvGraphicFramePr>
            <a:graphicFrameLocks noGrp="1"/>
          </p:cNvGraphicFramePr>
          <p:nvPr/>
        </p:nvGraphicFramePr>
        <p:xfrm>
          <a:off x="1403127" y="3016251"/>
          <a:ext cx="858564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768">
                  <a:extLst>
                    <a:ext uri="{9D8B030D-6E8A-4147-A177-3AD203B41FA5}">
                      <a16:colId xmlns:a16="http://schemas.microsoft.com/office/drawing/2014/main" val="1450275833"/>
                    </a:ext>
                  </a:extLst>
                </a:gridCol>
                <a:gridCol w="2165985">
                  <a:extLst>
                    <a:ext uri="{9D8B030D-6E8A-4147-A177-3AD203B41FA5}">
                      <a16:colId xmlns:a16="http://schemas.microsoft.com/office/drawing/2014/main" val="1792463089"/>
                    </a:ext>
                  </a:extLst>
                </a:gridCol>
                <a:gridCol w="3830892">
                  <a:extLst>
                    <a:ext uri="{9D8B030D-6E8A-4147-A177-3AD203B41FA5}">
                      <a16:colId xmlns:a16="http://schemas.microsoft.com/office/drawing/2014/main" val="2576261880"/>
                    </a:ext>
                  </a:extLst>
                </a:gridCol>
              </a:tblGrid>
              <a:tr h="298179">
                <a:tc>
                  <a:txBody>
                    <a:bodyPr/>
                    <a:lstStyle/>
                    <a:p>
                      <a:pPr algn="ctr"/>
                      <a:r>
                        <a:rPr lang="nl-NL" sz="1800" dirty="0"/>
                        <a:t>Library</a:t>
                      </a:r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dirty="0" err="1"/>
                        <a:t>Description</a:t>
                      </a:r>
                      <a:endParaRPr lang="nl-NL" sz="1800" dirty="0"/>
                    </a:p>
                  </a:txBody>
                  <a:tcPr>
                    <a:solidFill>
                      <a:srgbClr val="3130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dirty="0" err="1"/>
                        <a:t>Command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to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install</a:t>
                      </a:r>
                      <a:endParaRPr lang="nl-NL" sz="1800" dirty="0"/>
                    </a:p>
                  </a:txBody>
                  <a:tcPr>
                    <a:solidFill>
                      <a:srgbClr val="313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348121"/>
                  </a:ext>
                </a:extLst>
              </a:tr>
              <a:tr h="298179">
                <a:tc>
                  <a:txBody>
                    <a:bodyPr/>
                    <a:lstStyle/>
                    <a:p>
                      <a:r>
                        <a:rPr lang="en-GB" sz="1800" dirty="0"/>
                        <a:t>Updated version of Pip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dirty="0" err="1"/>
                        <a:t>Installing</a:t>
                      </a:r>
                      <a:r>
                        <a:rPr lang="nl-NL" sz="1800" dirty="0"/>
                        <a:t>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i="1" dirty="0"/>
                        <a:t>python –m pip install –upgrade pip</a:t>
                      </a:r>
                      <a:endParaRPr lang="nl-NL" sz="18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79527"/>
                  </a:ext>
                </a:extLst>
              </a:tr>
              <a:tr h="298179">
                <a:tc>
                  <a:txBody>
                    <a:bodyPr/>
                    <a:lstStyle/>
                    <a:p>
                      <a:r>
                        <a:rPr lang="en-GB" sz="1800" dirty="0" err="1"/>
                        <a:t>Numpy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Arrays </a:t>
                      </a:r>
                      <a:r>
                        <a:rPr lang="nl-NL" sz="1800" dirty="0" err="1"/>
                        <a:t>and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numbers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i="1" dirty="0"/>
                        <a:t>pip install </a:t>
                      </a:r>
                      <a:r>
                        <a:rPr lang="en-GB" sz="1800" i="1" dirty="0" err="1"/>
                        <a:t>numpy</a:t>
                      </a:r>
                      <a:endParaRPr lang="nl-NL" sz="18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07741"/>
                  </a:ext>
                </a:extLst>
              </a:tr>
              <a:tr h="298179">
                <a:tc>
                  <a:txBody>
                    <a:bodyPr/>
                    <a:lstStyle/>
                    <a:p>
                      <a:r>
                        <a:rPr lang="en-GB" sz="1800" dirty="0" err="1"/>
                        <a:t>MatPlotLib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Data </a:t>
                      </a:r>
                      <a:r>
                        <a:rPr lang="nl-NL" sz="1800" dirty="0" err="1"/>
                        <a:t>visualization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i="1" dirty="0"/>
                        <a:t>pip install matplotlib</a:t>
                      </a:r>
                      <a:endParaRPr lang="nl-NL" sz="18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282857"/>
                  </a:ext>
                </a:extLst>
              </a:tr>
              <a:tr h="298179">
                <a:tc>
                  <a:txBody>
                    <a:bodyPr/>
                    <a:lstStyle/>
                    <a:p>
                      <a:r>
                        <a:rPr lang="nl-NL" sz="1800" dirty="0" err="1"/>
                        <a:t>Pillow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Image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i="1" dirty="0"/>
                        <a:t>pip install pillow</a:t>
                      </a:r>
                      <a:endParaRPr lang="nl-NL" sz="18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88772"/>
                  </a:ext>
                </a:extLst>
              </a:tr>
              <a:tr h="298179">
                <a:tc>
                  <a:txBody>
                    <a:bodyPr/>
                    <a:lstStyle/>
                    <a:p>
                      <a:r>
                        <a:rPr lang="en-GB" sz="1800" dirty="0" err="1"/>
                        <a:t>JuPyter</a:t>
                      </a:r>
                      <a:r>
                        <a:rPr lang="en-GB" sz="1800" dirty="0"/>
                        <a:t> Notebooks 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Running </a:t>
                      </a:r>
                      <a:r>
                        <a:rPr lang="nl-NL" sz="1800" dirty="0" err="1"/>
                        <a:t>the</a:t>
                      </a:r>
                      <a:r>
                        <a:rPr lang="nl-NL" sz="1800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i="1" dirty="0"/>
                        <a:t>pip install </a:t>
                      </a:r>
                      <a:r>
                        <a:rPr lang="en-GB" sz="1800" i="1" dirty="0" err="1"/>
                        <a:t>jupyterlab</a:t>
                      </a:r>
                      <a:endParaRPr lang="nl-NL" sz="18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802480"/>
                  </a:ext>
                </a:extLst>
              </a:tr>
              <a:tr h="298179">
                <a:tc>
                  <a:txBody>
                    <a:bodyPr/>
                    <a:lstStyle/>
                    <a:p>
                      <a:r>
                        <a:rPr lang="en-GB" sz="1800" dirty="0" err="1"/>
                        <a:t>Tensorflow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Machine learning  algorithms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i="1" dirty="0"/>
                        <a:t>pip install </a:t>
                      </a:r>
                      <a:r>
                        <a:rPr lang="en-GB" sz="1800" i="1" dirty="0" err="1"/>
                        <a:t>tensorflow</a:t>
                      </a:r>
                      <a:endParaRPr lang="nl-NL" sz="18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805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F0728-85D6-8948-90DF-39396C3F6BA8}"/>
              </a:ext>
            </a:extLst>
          </p:cNvPr>
          <p:cNvSpPr txBox="1"/>
          <p:nvPr/>
        </p:nvSpPr>
        <p:spPr>
          <a:xfrm>
            <a:off x="1162050" y="1690688"/>
            <a:ext cx="1059424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GB" sz="2000" dirty="0"/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Install python (https://</a:t>
            </a:r>
            <a:r>
              <a:rPr lang="en-GB" sz="2000" dirty="0" err="1"/>
              <a:t>www.python.org</a:t>
            </a:r>
            <a:r>
              <a:rPr lang="en-GB" sz="2000" dirty="0"/>
              <a:t>/downloads/) and the </a:t>
            </a:r>
            <a:r>
              <a:rPr lang="en-GB" sz="2000" dirty="0" err="1"/>
              <a:t>Jupyter</a:t>
            </a:r>
            <a:r>
              <a:rPr lang="en-GB" sz="2000" dirty="0"/>
              <a:t> toolbox: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Download the data set and python notebook at </a:t>
            </a:r>
            <a:r>
              <a:rPr lang="en-GB" sz="2000" dirty="0">
                <a:hlinkClick r:id="rId2"/>
              </a:rPr>
              <a:t>https://github.com/swzaken/cars-neuralnetwork</a:t>
            </a:r>
            <a:endParaRPr lang="en-GB" sz="2000" dirty="0"/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Install python packages. You can use the following commands</a:t>
            </a:r>
          </a:p>
          <a:p>
            <a:endParaRPr lang="en-GB" sz="20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14FCC6D-E954-49DF-8A8B-D129B18BF456}"/>
              </a:ext>
            </a:extLst>
          </p:cNvPr>
          <p:cNvSpPr txBox="1"/>
          <p:nvPr/>
        </p:nvSpPr>
        <p:spPr>
          <a:xfrm>
            <a:off x="1162049" y="5976125"/>
            <a:ext cx="10594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do multiple python </a:t>
            </a:r>
            <a:r>
              <a:rPr lang="nl-NL" dirty="0" err="1"/>
              <a:t>projects</a:t>
            </a:r>
            <a:r>
              <a:rPr lang="nl-NL" dirty="0"/>
              <a:t>, we </a:t>
            </a:r>
            <a:r>
              <a:rPr lang="nl-NL" dirty="0" err="1"/>
              <a:t>recommend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environment manager, </a:t>
            </a:r>
            <a:r>
              <a:rPr lang="nl-NL" dirty="0" err="1"/>
              <a:t>such</a:t>
            </a:r>
            <a:r>
              <a:rPr lang="nl-NL" dirty="0"/>
              <a:t> as Conda.</a:t>
            </a:r>
          </a:p>
          <a:p>
            <a:pPr algn="ctr"/>
            <a:r>
              <a:rPr lang="en-GB" dirty="0">
                <a:hlinkClick r:id="rId3"/>
              </a:rPr>
              <a:t>https://www.anaconda.com/products/individual</a:t>
            </a:r>
            <a:endParaRPr lang="en-GB" dirty="0"/>
          </a:p>
          <a:p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E49517F-3C19-406E-B0F7-904E972A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2273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228-FE21-D247-9E74-CD12CFC8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6B61-BE80-4B4C-9DF0-D5B0EBC8A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630"/>
            <a:ext cx="6912665" cy="45059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65% accuracy on the training set</a:t>
            </a:r>
          </a:p>
          <a:p>
            <a:pPr marL="0" indent="0">
              <a:buNone/>
            </a:pPr>
            <a:r>
              <a:rPr lang="en-US" dirty="0"/>
              <a:t>71% accuracy on the test set</a:t>
            </a:r>
          </a:p>
          <a:p>
            <a:pPr marL="0" indent="0">
              <a:buNone/>
            </a:pPr>
            <a:r>
              <a:rPr lang="en-US" dirty="0"/>
              <a:t>Left and right most often confused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5F1AF-D4C1-D040-8EE9-D33DB72584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904" y="4139799"/>
            <a:ext cx="4946261" cy="249617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1C434-5364-A340-83E4-7A7CA65AA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98" y="3521075"/>
            <a:ext cx="5181600" cy="2971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E918E8-E392-024B-B901-4F5C32AEDF57}"/>
              </a:ext>
            </a:extLst>
          </p:cNvPr>
          <p:cNvGrpSpPr/>
          <p:nvPr/>
        </p:nvGrpSpPr>
        <p:grpSpPr>
          <a:xfrm>
            <a:off x="8178105" y="570689"/>
            <a:ext cx="2748455" cy="1811564"/>
            <a:chOff x="8015321" y="450373"/>
            <a:chExt cx="3520608" cy="23205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531D68-7C5E-B24C-AC45-8E0234694DFF}"/>
                </a:ext>
              </a:extLst>
            </p:cNvPr>
            <p:cNvSpPr/>
            <p:nvPr/>
          </p:nvSpPr>
          <p:spPr>
            <a:xfrm>
              <a:off x="8015321" y="478210"/>
              <a:ext cx="1529427" cy="1529427"/>
            </a:xfrm>
            <a:prstGeom prst="ellipse">
              <a:avLst/>
            </a:prstGeom>
            <a:solidFill>
              <a:srgbClr val="D201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2000" b="1" dirty="0"/>
                <a:t>M2</a:t>
              </a: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6CE77FC0-A56A-A440-AABF-37F1B8F5DF40}"/>
                </a:ext>
              </a:extLst>
            </p:cNvPr>
            <p:cNvSpPr/>
            <p:nvPr/>
          </p:nvSpPr>
          <p:spPr>
            <a:xfrm>
              <a:off x="9215423" y="450373"/>
              <a:ext cx="2320506" cy="232050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2000" b="1" dirty="0"/>
                <a:t>D2 expanded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516C24A-4D54-024F-9913-71FB72394CD4}"/>
              </a:ext>
            </a:extLst>
          </p:cNvPr>
          <p:cNvSpPr/>
          <p:nvPr/>
        </p:nvSpPr>
        <p:spPr>
          <a:xfrm>
            <a:off x="3705730" y="4982912"/>
            <a:ext cx="324852" cy="324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E993F81-A7CF-4C1F-A9F6-734DE1E3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9467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C534-17C1-FF48-A62D-F635906C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AACF14-232B-5B42-B578-426799CA19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774760"/>
              </p:ext>
            </p:extLst>
          </p:nvPr>
        </p:nvGraphicFramePr>
        <p:xfrm>
          <a:off x="327890" y="1690688"/>
          <a:ext cx="6671467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1B394B-7BED-E54C-A087-5B636B5D1DD2}"/>
              </a:ext>
            </a:extLst>
          </p:cNvPr>
          <p:cNvSpPr txBox="1">
            <a:spLocks/>
          </p:cNvSpPr>
          <p:nvPr/>
        </p:nvSpPr>
        <p:spPr>
          <a:xfrm>
            <a:off x="6999356" y="1565997"/>
            <a:ext cx="4864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Training neural networks is an iterative process, that requires human judgment and experiment</a:t>
            </a:r>
          </a:p>
          <a:p>
            <a:r>
              <a:rPr lang="en-GB" sz="2400" dirty="0"/>
              <a:t>The best algorithm will not work if you do not have enough data</a:t>
            </a:r>
          </a:p>
          <a:p>
            <a:r>
              <a:rPr lang="en-GB" sz="2400" dirty="0"/>
              <a:t>Algorithms must be independently verified. Accuracy number on training data are often way too optimistic</a:t>
            </a:r>
          </a:p>
          <a:p>
            <a:pPr lvl="1"/>
            <a:endParaRPr lang="en-GB" sz="20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96F3ED-7195-496A-9B60-A8C8F24E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2528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2075-6D8B-A246-A304-CE673D36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Hopfield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717DB-D089-2342-8B4C-48FEEE876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In the Hopfield network, every neuron is an input neuron.</a:t>
            </a:r>
          </a:p>
          <a:p>
            <a:r>
              <a:rPr lang="en-GB" sz="2400" dirty="0"/>
              <a:t>Each neurons learns which of their neighbours often have a similar activation. If so, their connection is strengthened. </a:t>
            </a:r>
          </a:p>
          <a:p>
            <a:r>
              <a:rPr lang="en-GB" sz="2400" dirty="0"/>
              <a:t>You can use the network to complete partial data (e.g. in character recognition). The network can will try to reconstruct a learned state from new input.    </a:t>
            </a:r>
          </a:p>
          <a:p>
            <a:pPr marL="0" indent="0">
              <a:buNone/>
            </a:pPr>
            <a:r>
              <a:rPr lang="en-GB" sz="2400" dirty="0"/>
              <a:t>These more complex topologies are more similar to real brain cells, but harder to use for prediction.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EF515-AB8E-714C-A483-FA45A6B1FEF6}"/>
              </a:ext>
            </a:extLst>
          </p:cNvPr>
          <p:cNvSpPr txBox="1"/>
          <p:nvPr/>
        </p:nvSpPr>
        <p:spPr>
          <a:xfrm>
            <a:off x="531628" y="6358270"/>
            <a:ext cx="3112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Source: Neural Network Zoo – Asimov Institute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0EDC53A-6B99-49C5-868F-B33D53D9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3" y="1825625"/>
            <a:ext cx="3462338" cy="3914236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002F73A-8E28-4A1C-9725-08EA3BBC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2281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ECD6-153E-A348-90C9-31C92BC0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8DE85-3867-CB4F-A8EE-5C8E2F6641B7}"/>
              </a:ext>
            </a:extLst>
          </p:cNvPr>
          <p:cNvSpPr txBox="1"/>
          <p:nvPr/>
        </p:nvSpPr>
        <p:spPr>
          <a:xfrm>
            <a:off x="637309" y="5313478"/>
            <a:ext cx="10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49A08-595A-3F46-A611-76BEE6AEED39}"/>
              </a:ext>
            </a:extLst>
          </p:cNvPr>
          <p:cNvSpPr txBox="1"/>
          <p:nvPr/>
        </p:nvSpPr>
        <p:spPr>
          <a:xfrm>
            <a:off x="2867891" y="5313478"/>
            <a:ext cx="10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69EA4-1A78-4D4C-BB16-3898429B31C8}"/>
              </a:ext>
            </a:extLst>
          </p:cNvPr>
          <p:cNvSpPr txBox="1"/>
          <p:nvPr/>
        </p:nvSpPr>
        <p:spPr>
          <a:xfrm>
            <a:off x="5186504" y="5313478"/>
            <a:ext cx="10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Target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CE3A7-8F3F-D54E-8059-E2C96A6BE220}"/>
              </a:ext>
            </a:extLst>
          </p:cNvPr>
          <p:cNvSpPr txBox="1"/>
          <p:nvPr/>
        </p:nvSpPr>
        <p:spPr>
          <a:xfrm>
            <a:off x="7176655" y="1385455"/>
            <a:ext cx="4502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GANs can be used to generate new images from existing images.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One example is style transfer: how would an image look in a different art style?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Another example is deep fakes: generate photos and videos that look real but are fictional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C27E7-0A17-9E4A-9CA9-82C7128A7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5152" y="3052102"/>
            <a:ext cx="2065597" cy="1371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4F3F2-74C2-5E4A-91F7-C0F8ADAAA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642" y="3052102"/>
            <a:ext cx="1425299" cy="1403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E7B9-05ED-CA4F-B9ED-0163965E3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075" y="3052102"/>
            <a:ext cx="1775441" cy="143401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9D0897B-6B3D-4379-9EF7-312CDB6B7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24" y="2101042"/>
            <a:ext cx="5083461" cy="3062461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465D091-095D-4EBC-8AB0-16D42850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615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AE10-C833-A145-BF53-1DC5C06D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</a:t>
            </a:r>
            <a:br>
              <a:rPr lang="en-GB" dirty="0"/>
            </a:br>
            <a:r>
              <a:rPr lang="en-GB" dirty="0"/>
              <a:t>Style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CA6D4-A5CE-B24E-A09B-B763B5A1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27" y="40647"/>
            <a:ext cx="1633118" cy="1913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0F49E2-B318-D749-BC24-DE49400754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359" y="2045045"/>
            <a:ext cx="2065597" cy="1371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E5E822-845E-A24D-9DE8-C654974B6A7B}"/>
              </a:ext>
            </a:extLst>
          </p:cNvPr>
          <p:cNvSpPr txBox="1"/>
          <p:nvPr/>
        </p:nvSpPr>
        <p:spPr>
          <a:xfrm>
            <a:off x="2126548" y="3220328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/>
              <a:t>=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13B267-2A78-A249-BA09-9E6D06599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464" y="3947214"/>
            <a:ext cx="2327385" cy="2659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D1BFA2-C813-424C-8300-19FFEF6498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7629" y="2150547"/>
            <a:ext cx="1425299" cy="1403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76F4AF-C563-1F4F-8E0A-14C5FDEAC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408" y="3947214"/>
            <a:ext cx="2330886" cy="2662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B74CDA-B32E-A94D-8BD7-B9BB83422C5A}"/>
              </a:ext>
            </a:extLst>
          </p:cNvPr>
          <p:cNvSpPr txBox="1"/>
          <p:nvPr/>
        </p:nvSpPr>
        <p:spPr>
          <a:xfrm>
            <a:off x="5283530" y="3318133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/>
              <a:t>=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9E6169-5BA4-B047-B607-25920B8182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593" y="2119263"/>
            <a:ext cx="1775441" cy="14340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C7D625-2639-5745-A1CC-64A7BF1C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292" y="3974454"/>
            <a:ext cx="2276061" cy="26332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8A3A9A-9FE1-084C-BD1E-096B27EAA59C}"/>
              </a:ext>
            </a:extLst>
          </p:cNvPr>
          <p:cNvSpPr txBox="1"/>
          <p:nvPr/>
        </p:nvSpPr>
        <p:spPr>
          <a:xfrm>
            <a:off x="8302994" y="3318133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/>
              <a:t>=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C456D-4497-5E4A-94AD-5E7009D7EA28}"/>
              </a:ext>
            </a:extLst>
          </p:cNvPr>
          <p:cNvSpPr txBox="1"/>
          <p:nvPr/>
        </p:nvSpPr>
        <p:spPr>
          <a:xfrm>
            <a:off x="9962373" y="4470400"/>
            <a:ext cx="208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Generated by:</a:t>
            </a:r>
          </a:p>
          <a:p>
            <a:r>
              <a:rPr lang="en-GB" sz="1200" dirty="0"/>
              <a:t>https://</a:t>
            </a:r>
            <a:r>
              <a:rPr lang="en-GB" sz="1200" dirty="0" err="1"/>
              <a:t>reiinakano.com</a:t>
            </a:r>
            <a:r>
              <a:rPr lang="en-GB" sz="1200" dirty="0"/>
              <a:t>/arbitrary-image-stylization-</a:t>
            </a:r>
            <a:r>
              <a:rPr lang="en-GB" sz="1200" dirty="0" err="1"/>
              <a:t>tfjs</a:t>
            </a:r>
            <a:r>
              <a:rPr lang="en-GB" sz="1200" dirty="0"/>
              <a:t>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94EECD-FCBA-344C-B826-D7F814B7F78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6069" y="268596"/>
            <a:ext cx="2163862" cy="5323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834381-E7E2-4542-B388-527DEF97F238}"/>
              </a:ext>
            </a:extLst>
          </p:cNvPr>
          <p:cNvGrpSpPr/>
          <p:nvPr/>
        </p:nvGrpSpPr>
        <p:grpSpPr>
          <a:xfrm>
            <a:off x="0" y="-1"/>
            <a:ext cx="317158" cy="6858001"/>
            <a:chOff x="11874842" y="0"/>
            <a:chExt cx="317158" cy="68580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18E988-90AE-A94E-81DB-81BBADC4CCDB}"/>
                </a:ext>
              </a:extLst>
            </p:cNvPr>
            <p:cNvSpPr/>
            <p:nvPr/>
          </p:nvSpPr>
          <p:spPr>
            <a:xfrm>
              <a:off x="11874844" y="0"/>
              <a:ext cx="317156" cy="2387600"/>
            </a:xfrm>
            <a:prstGeom prst="rect">
              <a:avLst/>
            </a:prstGeom>
            <a:solidFill>
              <a:srgbClr val="1C9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B3632F-D8B8-E949-9598-7528562FEBF5}"/>
                </a:ext>
              </a:extLst>
            </p:cNvPr>
            <p:cNvSpPr/>
            <p:nvPr/>
          </p:nvSpPr>
          <p:spPr>
            <a:xfrm>
              <a:off x="11874842" y="4470401"/>
              <a:ext cx="317157" cy="2387600"/>
            </a:xfrm>
            <a:prstGeom prst="rect">
              <a:avLst/>
            </a:prstGeom>
            <a:solidFill>
              <a:srgbClr val="D20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198723-9753-5345-830E-41D188CEF052}"/>
                </a:ext>
              </a:extLst>
            </p:cNvPr>
            <p:cNvSpPr/>
            <p:nvPr/>
          </p:nvSpPr>
          <p:spPr>
            <a:xfrm>
              <a:off x="11874842" y="2253779"/>
              <a:ext cx="317157" cy="2387600"/>
            </a:xfrm>
            <a:prstGeom prst="rect">
              <a:avLst/>
            </a:prstGeom>
            <a:solidFill>
              <a:srgbClr val="313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B9356C-2F26-4A6C-9CDF-E05E9D07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482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95AAB-6E6D-EA41-86C7-F669121BA8AE}"/>
              </a:ext>
            </a:extLst>
          </p:cNvPr>
          <p:cNvSpPr/>
          <p:nvPr/>
        </p:nvSpPr>
        <p:spPr>
          <a:xfrm>
            <a:off x="734291" y="2826328"/>
            <a:ext cx="10861964" cy="526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1F4C5-3BEB-104B-86F9-310105A8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7078-B578-2540-AA72-12E8CAB1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Explanation of machine learning and neural networks</a:t>
            </a:r>
            <a:endParaRPr lang="en-US" dirty="0"/>
          </a:p>
          <a:p>
            <a:pPr lvl="0"/>
            <a:r>
              <a:rPr lang="en-GB" dirty="0"/>
              <a:t>Training a machine learning algorithm (Demonstration)</a:t>
            </a:r>
            <a:endParaRPr lang="en-US" dirty="0"/>
          </a:p>
          <a:p>
            <a:pPr lvl="0"/>
            <a:r>
              <a:rPr lang="en-GB" b="1" dirty="0"/>
              <a:t>Practical and ethical consequences of using machine learning</a:t>
            </a:r>
            <a:endParaRPr lang="en-US" b="1" dirty="0"/>
          </a:p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BE8EB8C-6403-4735-9231-B25C8136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7581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1F03-F256-7541-A26D-00183ADE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1545" cy="1325563"/>
          </a:xfrm>
        </p:spPr>
        <p:txBody>
          <a:bodyPr>
            <a:noAutofit/>
          </a:bodyPr>
          <a:lstStyle/>
          <a:p>
            <a:r>
              <a:rPr lang="en-GB" sz="3600" dirty="0"/>
              <a:t>Problem: Neural networks are not 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7DDC-4B3D-5948-BEB0-CDFD84ECA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691"/>
            <a:ext cx="4897582" cy="3766272"/>
          </a:xfrm>
        </p:spPr>
        <p:txBody>
          <a:bodyPr/>
          <a:lstStyle/>
          <a:p>
            <a:r>
              <a:rPr lang="en-GB" dirty="0"/>
              <a:t>Many neural networks receive less than perfect scores</a:t>
            </a:r>
          </a:p>
          <a:p>
            <a:r>
              <a:rPr lang="en-GB" dirty="0"/>
              <a:t>Even if the average score is fine, it can do poorly an individual cases</a:t>
            </a:r>
          </a:p>
          <a:p>
            <a:r>
              <a:rPr lang="en-GB" dirty="0"/>
              <a:t>The result of tested neural networks can go down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BA2A49-CD28-8C48-BB33-03315E20E7F2}"/>
              </a:ext>
            </a:extLst>
          </p:cNvPr>
          <p:cNvSpPr/>
          <p:nvPr/>
        </p:nvSpPr>
        <p:spPr>
          <a:xfrm>
            <a:off x="6192982" y="0"/>
            <a:ext cx="599901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682918-CB6E-EC4B-B9A1-05E37F3D9656}"/>
              </a:ext>
            </a:extLst>
          </p:cNvPr>
          <p:cNvSpPr txBox="1">
            <a:spLocks/>
          </p:cNvSpPr>
          <p:nvPr/>
        </p:nvSpPr>
        <p:spPr>
          <a:xfrm>
            <a:off x="6698673" y="365125"/>
            <a:ext cx="5091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Solution: Monitoring and evaluation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2D1F34-680E-2F47-A9EA-4F062D8ADFE0}"/>
              </a:ext>
            </a:extLst>
          </p:cNvPr>
          <p:cNvSpPr txBox="1">
            <a:spLocks/>
          </p:cNvSpPr>
          <p:nvPr/>
        </p:nvSpPr>
        <p:spPr>
          <a:xfrm>
            <a:off x="6851072" y="2410691"/>
            <a:ext cx="4897582" cy="376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One should monitor automated decision making by checking the decisions</a:t>
            </a:r>
          </a:p>
          <a:p>
            <a:r>
              <a:rPr lang="en-GB" dirty="0"/>
              <a:t>Data sets should be regularly expanded with new cases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8F6767-0301-4D05-90AD-92948D92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026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1F03-F256-7541-A26D-00183ADE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1545" cy="1325563"/>
          </a:xfrm>
        </p:spPr>
        <p:txBody>
          <a:bodyPr>
            <a:noAutofit/>
          </a:bodyPr>
          <a:lstStyle/>
          <a:p>
            <a:r>
              <a:rPr lang="en-GB" sz="3600" dirty="0"/>
              <a:t>Problem: Neural networks propagate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7DDC-4B3D-5948-BEB0-CDFD84ECA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6763"/>
            <a:ext cx="4897582" cy="2630199"/>
          </a:xfrm>
        </p:spPr>
        <p:txBody>
          <a:bodyPr/>
          <a:lstStyle/>
          <a:p>
            <a:r>
              <a:rPr lang="en-GB" dirty="0"/>
              <a:t>Many data sets have implicit bias from human decision making</a:t>
            </a:r>
          </a:p>
          <a:p>
            <a:r>
              <a:rPr lang="en-GB" dirty="0"/>
              <a:t>Neural networks will learn any mistakes in the data set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BA2A49-CD28-8C48-BB33-03315E20E7F2}"/>
              </a:ext>
            </a:extLst>
          </p:cNvPr>
          <p:cNvSpPr/>
          <p:nvPr/>
        </p:nvSpPr>
        <p:spPr>
          <a:xfrm>
            <a:off x="6192982" y="0"/>
            <a:ext cx="599901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682918-CB6E-EC4B-B9A1-05E37F3D9656}"/>
              </a:ext>
            </a:extLst>
          </p:cNvPr>
          <p:cNvSpPr txBox="1">
            <a:spLocks/>
          </p:cNvSpPr>
          <p:nvPr/>
        </p:nvSpPr>
        <p:spPr>
          <a:xfrm>
            <a:off x="6698673" y="365125"/>
            <a:ext cx="5091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Solution: Accurate data annotation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2D1F34-680E-2F47-A9EA-4F062D8ADFE0}"/>
              </a:ext>
            </a:extLst>
          </p:cNvPr>
          <p:cNvSpPr txBox="1">
            <a:spLocks/>
          </p:cNvSpPr>
          <p:nvPr/>
        </p:nvSpPr>
        <p:spPr>
          <a:xfrm>
            <a:off x="6851072" y="2410691"/>
            <a:ext cx="4897582" cy="376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Make sure that input data is correctly annotated</a:t>
            </a:r>
          </a:p>
          <a:p>
            <a:r>
              <a:rPr lang="en-GB" dirty="0"/>
              <a:t>Hire experts to validate data sets, especially if you cannot validate the annotation yourself</a:t>
            </a:r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59313-3840-3042-A34B-12C4DD750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37" y="1753764"/>
            <a:ext cx="5354782" cy="1313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3D79C45-0A7F-4D34-A120-C31DDB633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245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1F03-F256-7541-A26D-00183ADE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1545" cy="1325563"/>
          </a:xfrm>
        </p:spPr>
        <p:txBody>
          <a:bodyPr>
            <a:noAutofit/>
          </a:bodyPr>
          <a:lstStyle/>
          <a:p>
            <a:r>
              <a:rPr lang="en-GB" sz="3600" dirty="0"/>
              <a:t>Problem: Algorithmic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7DDC-4B3D-5948-BEB0-CDFD84ECA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4690"/>
            <a:ext cx="4897582" cy="2630199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Most data scientists are rich-country, young, abled, white, male people with interest in computer science</a:t>
            </a:r>
          </a:p>
          <a:p>
            <a:r>
              <a:rPr lang="en-GB" sz="2000" dirty="0"/>
              <a:t>Algorithms and datasets are over-tested on people with the same characteristics, often in good circumstances (high-def camera’s, perfect lighting)</a:t>
            </a:r>
          </a:p>
          <a:p>
            <a:r>
              <a:rPr lang="en-GB" sz="2000" dirty="0"/>
              <a:t>Algorithms are often used in completely different circumstances</a:t>
            </a:r>
          </a:p>
          <a:p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BA2A49-CD28-8C48-BB33-03315E20E7F2}"/>
              </a:ext>
            </a:extLst>
          </p:cNvPr>
          <p:cNvSpPr/>
          <p:nvPr/>
        </p:nvSpPr>
        <p:spPr>
          <a:xfrm>
            <a:off x="6192982" y="0"/>
            <a:ext cx="599901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682918-CB6E-EC4B-B9A1-05E37F3D9656}"/>
              </a:ext>
            </a:extLst>
          </p:cNvPr>
          <p:cNvSpPr txBox="1">
            <a:spLocks/>
          </p:cNvSpPr>
          <p:nvPr/>
        </p:nvSpPr>
        <p:spPr>
          <a:xfrm>
            <a:off x="6698673" y="365125"/>
            <a:ext cx="5091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Solution: responsible use of AI measures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2D1F34-680E-2F47-A9EA-4F062D8ADFE0}"/>
              </a:ext>
            </a:extLst>
          </p:cNvPr>
          <p:cNvSpPr txBox="1">
            <a:spLocks/>
          </p:cNvSpPr>
          <p:nvPr/>
        </p:nvSpPr>
        <p:spPr>
          <a:xfrm>
            <a:off x="6851072" y="2077893"/>
            <a:ext cx="4897582" cy="4414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Carefully phrase detailed quality criteria</a:t>
            </a:r>
            <a:r>
              <a:rPr lang="en-US" sz="2000" dirty="0"/>
              <a:t>. </a:t>
            </a:r>
          </a:p>
          <a:p>
            <a:r>
              <a:rPr lang="en-US" sz="2000" b="1" dirty="0"/>
              <a:t>Make sure training sets are diverse</a:t>
            </a:r>
            <a:r>
              <a:rPr lang="en-US" sz="2000" dirty="0"/>
              <a:t> and unbiased. </a:t>
            </a:r>
          </a:p>
          <a:p>
            <a:r>
              <a:rPr lang="en-US" sz="2000" b="1" dirty="0"/>
              <a:t>Test the resulting system on a diverse group of subjects</a:t>
            </a:r>
            <a:r>
              <a:rPr lang="en-US" sz="2000" dirty="0"/>
              <a:t>, both in lab and in the field. </a:t>
            </a:r>
          </a:p>
          <a:p>
            <a:r>
              <a:rPr lang="en-US" sz="2000" b="1" dirty="0"/>
              <a:t>Do not implement automated decision making</a:t>
            </a:r>
            <a:r>
              <a:rPr lang="en-US" sz="2000" dirty="0"/>
              <a:t> without human safeguarding. This is not just sound advice, this is a legal requirement under EU privacy law </a:t>
            </a:r>
          </a:p>
          <a:p>
            <a:r>
              <a:rPr lang="en-US" sz="2000" b="1" dirty="0"/>
              <a:t>Provide transparency on algorithms and test data</a:t>
            </a:r>
            <a:r>
              <a:rPr lang="en-US" sz="2000" dirty="0"/>
              <a:t>. People have a right to know how decisions are made </a:t>
            </a:r>
          </a:p>
          <a:p>
            <a:r>
              <a:rPr lang="en-US" sz="2000" b="1" dirty="0"/>
              <a:t>Ask consent for use of AI</a:t>
            </a:r>
            <a:r>
              <a:rPr lang="en-US" sz="2000" dirty="0"/>
              <a:t> and provide a mechanism for questions and complaints. </a:t>
            </a:r>
            <a:endParaRPr lang="en-GB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4C7B59-AF2F-1F4B-96C4-75F1DD2B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59561" cy="2121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64BA79-4656-404D-BB27-4DEB7BCF4612}"/>
              </a:ext>
            </a:extLst>
          </p:cNvPr>
          <p:cNvSpPr txBox="1"/>
          <p:nvPr/>
        </p:nvSpPr>
        <p:spPr>
          <a:xfrm>
            <a:off x="447206" y="6530511"/>
            <a:ext cx="4617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3"/>
              </a:rPr>
              <a:t>https://ictinstitute.nl/algorithmic-bias-project-management/</a:t>
            </a:r>
            <a:r>
              <a:rPr lang="en-GB" sz="1400" dirty="0"/>
              <a:t> 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73317B-4E36-414F-AD84-E773A101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877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1F03-F256-7541-A26D-00183ADE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1545" cy="1325563"/>
          </a:xfrm>
        </p:spPr>
        <p:txBody>
          <a:bodyPr>
            <a:noAutofit/>
          </a:bodyPr>
          <a:lstStyle/>
          <a:p>
            <a:r>
              <a:rPr lang="en-GB" sz="3600" dirty="0"/>
              <a:t>Problem: repeatability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7DDC-4B3D-5948-BEB0-CDFD84ECA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36" y="3810000"/>
            <a:ext cx="5091545" cy="2754889"/>
          </a:xfrm>
        </p:spPr>
        <p:txBody>
          <a:bodyPr>
            <a:normAutofit/>
          </a:bodyPr>
          <a:lstStyle/>
          <a:p>
            <a:r>
              <a:rPr lang="en-GB" sz="2000" dirty="0"/>
              <a:t>The names ‘machine learning’ and ‘data science’ might lead one to believe that there is a set procedure that guarantees a correct result. This is not the case</a:t>
            </a:r>
          </a:p>
          <a:p>
            <a:r>
              <a:rPr lang="en-GB" sz="2000" dirty="0"/>
              <a:t>A lot of AI and machine learning applications are based on trial and error using insufficient and imperfect data. 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BA2A49-CD28-8C48-BB33-03315E20E7F2}"/>
              </a:ext>
            </a:extLst>
          </p:cNvPr>
          <p:cNvSpPr/>
          <p:nvPr/>
        </p:nvSpPr>
        <p:spPr>
          <a:xfrm>
            <a:off x="6192982" y="0"/>
            <a:ext cx="599901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682918-CB6E-EC4B-B9A1-05E37F3D9656}"/>
              </a:ext>
            </a:extLst>
          </p:cNvPr>
          <p:cNvSpPr txBox="1">
            <a:spLocks/>
          </p:cNvSpPr>
          <p:nvPr/>
        </p:nvSpPr>
        <p:spPr>
          <a:xfrm>
            <a:off x="6698673" y="365125"/>
            <a:ext cx="5091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Solution?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2D1F34-680E-2F47-A9EA-4F062D8ADFE0}"/>
              </a:ext>
            </a:extLst>
          </p:cNvPr>
          <p:cNvSpPr txBox="1">
            <a:spLocks/>
          </p:cNvSpPr>
          <p:nvPr/>
        </p:nvSpPr>
        <p:spPr>
          <a:xfrm>
            <a:off x="6560423" y="1690688"/>
            <a:ext cx="5229795" cy="469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Educate decision makers on AI. Involve them in the training and testing process.</a:t>
            </a:r>
          </a:p>
          <a:p>
            <a:r>
              <a:rPr lang="en-US" sz="2000" dirty="0"/>
              <a:t>Ask questions when AI is mentioned, such as:</a:t>
            </a:r>
          </a:p>
          <a:p>
            <a:pPr lvl="1"/>
            <a:r>
              <a:rPr lang="en-US" sz="2000" dirty="0"/>
              <a:t>How was data obtained?</a:t>
            </a:r>
          </a:p>
          <a:p>
            <a:pPr lvl="1"/>
            <a:r>
              <a:rPr lang="en-US" sz="2000" dirty="0"/>
              <a:t>How was data annotated?</a:t>
            </a:r>
          </a:p>
          <a:p>
            <a:pPr lvl="1"/>
            <a:r>
              <a:rPr lang="en-US" sz="2000" dirty="0"/>
              <a:t>How often is the algorithm updated, recalibrated or retested?</a:t>
            </a:r>
          </a:p>
          <a:p>
            <a:pPr lvl="1"/>
            <a:r>
              <a:rPr lang="en-US" sz="2000" dirty="0"/>
              <a:t>Is there a human in the loop? What percentage of decisions are checked?</a:t>
            </a:r>
          </a:p>
          <a:p>
            <a:pPr lvl="1"/>
            <a:r>
              <a:rPr lang="en-US" sz="2000" dirty="0"/>
              <a:t>Are people affected by decision informed about the data used?</a:t>
            </a:r>
          </a:p>
          <a:p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CAE9E-DFD4-584C-BC30-04D04EB0C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841" y="1351106"/>
            <a:ext cx="2478601" cy="2077894"/>
          </a:xfrm>
          <a:prstGeom prst="rect">
            <a:avLst/>
          </a:prstGeom>
        </p:spPr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3300475-0FFF-45B4-B324-344B1146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010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D53D-B796-6C4E-8E77-227DE486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F8334-877F-294B-86FD-C327A8930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108" y="2084965"/>
            <a:ext cx="7516091" cy="2122920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/>
              <a:t>“</a:t>
            </a:r>
            <a:r>
              <a:rPr lang="en-US" i="1" dirty="0"/>
              <a:t>The question of whether a computer can think is no more interesting than the question of whether a submarine can swim.</a:t>
            </a:r>
            <a:r>
              <a:rPr lang="en-GB" i="1" dirty="0"/>
              <a:t>”</a:t>
            </a:r>
          </a:p>
          <a:p>
            <a:pPr marL="0" indent="0" algn="ctr">
              <a:buNone/>
            </a:pPr>
            <a:r>
              <a:rPr lang="en-GB" dirty="0" err="1"/>
              <a:t>Edsger</a:t>
            </a:r>
            <a:r>
              <a:rPr lang="en-GB" dirty="0"/>
              <a:t> W Dijkstra (computer scientist, 1930- 2002)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30596-05E0-5947-8EC0-4855CEAE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981200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433F4-D91C-5944-8520-2CA11600E605}"/>
              </a:ext>
            </a:extLst>
          </p:cNvPr>
          <p:cNvSpPr txBox="1"/>
          <p:nvPr/>
        </p:nvSpPr>
        <p:spPr>
          <a:xfrm>
            <a:off x="838201" y="5015347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Artificial Intelligence is concerned with letting computers do tasks that humans would use intelligence for. There are many different artificial intelligence techniques, varying from rule based expert systems to biology-inspired methods.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BF2EF4E-BFA9-4EDF-84C0-A3D6AD79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7353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1F03-F256-7541-A26D-00183ADE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1545" cy="1325563"/>
          </a:xfrm>
        </p:spPr>
        <p:txBody>
          <a:bodyPr>
            <a:noAutofit/>
          </a:bodyPr>
          <a:lstStyle/>
          <a:p>
            <a:r>
              <a:rPr lang="en-GB" sz="3600" dirty="0"/>
              <a:t>Problem: </a:t>
            </a:r>
            <a:r>
              <a:rPr lang="en-GB" sz="3600" dirty="0" err="1"/>
              <a:t>explainability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7DDC-4B3D-5948-BEB0-CDFD84ECA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4690"/>
            <a:ext cx="4897582" cy="2630199"/>
          </a:xfrm>
        </p:spPr>
        <p:txBody>
          <a:bodyPr>
            <a:normAutofit/>
          </a:bodyPr>
          <a:lstStyle/>
          <a:p>
            <a:r>
              <a:rPr lang="en-GB" sz="2000" dirty="0"/>
              <a:t>Neural network decisions are often hard to explain. It is not clear what rules or what inputs are used to come to certain decisions. </a:t>
            </a:r>
          </a:p>
          <a:p>
            <a:r>
              <a:rPr lang="en-GB" sz="2000" dirty="0"/>
              <a:t>Neural network decisions may seem random, and could have been different in case of retraining</a:t>
            </a:r>
          </a:p>
          <a:p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BA2A49-CD28-8C48-BB33-03315E20E7F2}"/>
              </a:ext>
            </a:extLst>
          </p:cNvPr>
          <p:cNvSpPr/>
          <p:nvPr/>
        </p:nvSpPr>
        <p:spPr>
          <a:xfrm>
            <a:off x="6192982" y="0"/>
            <a:ext cx="599901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682918-CB6E-EC4B-B9A1-05E37F3D9656}"/>
              </a:ext>
            </a:extLst>
          </p:cNvPr>
          <p:cNvSpPr txBox="1">
            <a:spLocks/>
          </p:cNvSpPr>
          <p:nvPr/>
        </p:nvSpPr>
        <p:spPr>
          <a:xfrm>
            <a:off x="6698673" y="365125"/>
            <a:ext cx="5091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Solution?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2D1F34-680E-2F47-A9EA-4F062D8ADFE0}"/>
              </a:ext>
            </a:extLst>
          </p:cNvPr>
          <p:cNvSpPr txBox="1">
            <a:spLocks/>
          </p:cNvSpPr>
          <p:nvPr/>
        </p:nvSpPr>
        <p:spPr>
          <a:xfrm>
            <a:off x="6851072" y="2077894"/>
            <a:ext cx="4897582" cy="376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 using neural networks?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Publishing all data and the training algorithm?</a:t>
            </a:r>
          </a:p>
          <a:p>
            <a:endParaRPr lang="en-US" sz="2000" dirty="0"/>
          </a:p>
          <a:p>
            <a:r>
              <a:rPr lang="en-GB" sz="2000" dirty="0"/>
              <a:t>Re-assessment by human expert?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Some research is being done to add </a:t>
            </a:r>
            <a:r>
              <a:rPr lang="en-GB" sz="2000" dirty="0" err="1"/>
              <a:t>explainability</a:t>
            </a:r>
            <a:r>
              <a:rPr lang="en-GB" sz="2000" dirty="0"/>
              <a:t> rules to neural networks.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319D5-18E6-B542-9FE4-51DDC032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37" y="1496799"/>
            <a:ext cx="2246745" cy="1932201"/>
          </a:xfrm>
          <a:prstGeom prst="rect">
            <a:avLst/>
          </a:prstGeom>
        </p:spPr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BF93D6D-84A1-4B83-9941-8EAD36E3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359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7BEB4-D2DA-8344-AC87-9B5C4699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1B28-1829-3D4D-9B97-854393381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/>
          <a:lstStyle/>
          <a:p>
            <a:r>
              <a:rPr lang="en-GB" dirty="0"/>
              <a:t>Neural networks can be trained for many different tasks. You can do this yourself using python and a lot of patience.</a:t>
            </a:r>
          </a:p>
          <a:p>
            <a:r>
              <a:rPr lang="en-GB" dirty="0"/>
              <a:t>Neural networks are only as good as their input data and training process. The results are often ‘interesting’ but they do require supervision</a:t>
            </a:r>
          </a:p>
          <a:p>
            <a:r>
              <a:rPr lang="en-GB" dirty="0"/>
              <a:t> Algorithms do not just ‘steal jobs’ but also create many new jobs, such as testing, supervision and annotation.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F72846-8458-4A42-A6D5-CB98C3F68554}"/>
              </a:ext>
            </a:extLst>
          </p:cNvPr>
          <p:cNvGrpSpPr/>
          <p:nvPr/>
        </p:nvGrpSpPr>
        <p:grpSpPr>
          <a:xfrm>
            <a:off x="0" y="-1"/>
            <a:ext cx="317158" cy="6858001"/>
            <a:chOff x="11874842" y="0"/>
            <a:chExt cx="317158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60A1B5-30AA-7D49-A713-8E1CCFDCE83F}"/>
                </a:ext>
              </a:extLst>
            </p:cNvPr>
            <p:cNvSpPr/>
            <p:nvPr/>
          </p:nvSpPr>
          <p:spPr>
            <a:xfrm>
              <a:off x="11874844" y="0"/>
              <a:ext cx="317156" cy="2387600"/>
            </a:xfrm>
            <a:prstGeom prst="rect">
              <a:avLst/>
            </a:prstGeom>
            <a:solidFill>
              <a:srgbClr val="1C9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28EC80-8723-3140-9A9E-C6CC1FEFAF21}"/>
                </a:ext>
              </a:extLst>
            </p:cNvPr>
            <p:cNvSpPr/>
            <p:nvPr/>
          </p:nvSpPr>
          <p:spPr>
            <a:xfrm>
              <a:off x="11874842" y="4470401"/>
              <a:ext cx="317157" cy="2387600"/>
            </a:xfrm>
            <a:prstGeom prst="rect">
              <a:avLst/>
            </a:prstGeom>
            <a:solidFill>
              <a:srgbClr val="D20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8DE429-3908-5242-A98E-0330ACD4B8D4}"/>
                </a:ext>
              </a:extLst>
            </p:cNvPr>
            <p:cNvSpPr/>
            <p:nvPr/>
          </p:nvSpPr>
          <p:spPr>
            <a:xfrm>
              <a:off x="11874842" y="2253779"/>
              <a:ext cx="317157" cy="2387600"/>
            </a:xfrm>
            <a:prstGeom prst="rect">
              <a:avLst/>
            </a:prstGeom>
            <a:solidFill>
              <a:srgbClr val="313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B6F3CD-AC72-46C2-8250-BCC65878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829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CB2C-09FB-094E-8A3B-00AB89AB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Artificial Intelligence popular?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9C3F09-9988-F847-9807-95379D9AC063}"/>
              </a:ext>
            </a:extLst>
          </p:cNvPr>
          <p:cNvSpPr/>
          <p:nvPr/>
        </p:nvSpPr>
        <p:spPr>
          <a:xfrm>
            <a:off x="463825" y="4295342"/>
            <a:ext cx="5978539" cy="1731385"/>
          </a:xfrm>
          <a:prstGeom prst="rightArrow">
            <a:avLst>
              <a:gd name="adj1" fmla="val 72082"/>
              <a:gd name="adj2" fmla="val 46753"/>
            </a:avLst>
          </a:prstGeom>
          <a:solidFill>
            <a:srgbClr val="1B9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Improvements into parallel computing (driven by computer graphics chips) have made processing large data sets feasible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D2C614-05EE-2342-9E92-FE383D23D3D5}"/>
              </a:ext>
            </a:extLst>
          </p:cNvPr>
          <p:cNvSpPr/>
          <p:nvPr/>
        </p:nvSpPr>
        <p:spPr>
          <a:xfrm flipH="1">
            <a:off x="5375564" y="2993015"/>
            <a:ext cx="6816436" cy="1731385"/>
          </a:xfrm>
          <a:prstGeom prst="rightArrow">
            <a:avLst>
              <a:gd name="adj1" fmla="val 72082"/>
              <a:gd name="adj2" fmla="val 46753"/>
            </a:avLst>
          </a:prstGeom>
          <a:solidFill>
            <a:srgbClr val="3130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Digital innovation (e.g. search engines, e-commerce, smart meters, social media, digital camera’s) have made it much easier to collect and connects data sets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27EF5E-2B16-454C-B5E1-F29CA38D2FB6}"/>
              </a:ext>
            </a:extLst>
          </p:cNvPr>
          <p:cNvSpPr/>
          <p:nvPr/>
        </p:nvSpPr>
        <p:spPr>
          <a:xfrm>
            <a:off x="463825" y="1690688"/>
            <a:ext cx="5978539" cy="1731385"/>
          </a:xfrm>
          <a:prstGeom prst="rightArrow">
            <a:avLst>
              <a:gd name="adj1" fmla="val 72082"/>
              <a:gd name="adj2" fmla="val 46753"/>
            </a:avLst>
          </a:prstGeom>
          <a:solidFill>
            <a:srgbClr val="D20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Discovery of new algorithms that can ‘learn’ more tasks with less assistance from human experts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3C6EFDC-7A3C-49D5-B574-78CA86F0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278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A40AD811-9216-E54B-9A81-2FC80E8CA763}"/>
              </a:ext>
            </a:extLst>
          </p:cNvPr>
          <p:cNvSpPr/>
          <p:nvPr/>
        </p:nvSpPr>
        <p:spPr>
          <a:xfrm>
            <a:off x="988866" y="1961238"/>
            <a:ext cx="7116041" cy="43360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Artificial Intelligence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898B42-74C8-E04F-AE1F-05EB1E14E67D}"/>
              </a:ext>
            </a:extLst>
          </p:cNvPr>
          <p:cNvSpPr/>
          <p:nvPr/>
        </p:nvSpPr>
        <p:spPr>
          <a:xfrm>
            <a:off x="3498270" y="2722806"/>
            <a:ext cx="4357255" cy="26185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 learning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C19E7-8536-B74D-ACA9-CB6E4263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 is a subfield of AI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E96480-83E0-B047-BC54-23CD1DFD1B82}"/>
              </a:ext>
            </a:extLst>
          </p:cNvPr>
          <p:cNvSpPr/>
          <p:nvPr/>
        </p:nvSpPr>
        <p:spPr>
          <a:xfrm>
            <a:off x="3792680" y="3318553"/>
            <a:ext cx="1690254" cy="1690254"/>
          </a:xfrm>
          <a:prstGeom prst="ellipse">
            <a:avLst/>
          </a:prstGeom>
          <a:solidFill>
            <a:srgbClr val="D20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Neural networks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6BCEF9-1B25-5B48-9638-3AF18B047E53}"/>
              </a:ext>
            </a:extLst>
          </p:cNvPr>
          <p:cNvSpPr/>
          <p:nvPr/>
        </p:nvSpPr>
        <p:spPr>
          <a:xfrm>
            <a:off x="5777343" y="3290843"/>
            <a:ext cx="1316182" cy="66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Evolutionary algorithms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3025EA-DA8A-7A40-8A80-A91868C7CAE4}"/>
              </a:ext>
            </a:extLst>
          </p:cNvPr>
          <p:cNvSpPr/>
          <p:nvPr/>
        </p:nvSpPr>
        <p:spPr>
          <a:xfrm>
            <a:off x="6435434" y="3942008"/>
            <a:ext cx="1316182" cy="66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Search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6C00D9-6B2B-F04A-9091-C219F41E9288}"/>
              </a:ext>
            </a:extLst>
          </p:cNvPr>
          <p:cNvSpPr/>
          <p:nvPr/>
        </p:nvSpPr>
        <p:spPr>
          <a:xfrm>
            <a:off x="5268189" y="4523897"/>
            <a:ext cx="1634835" cy="713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Reinforcement learning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46F194-67EA-8048-8080-61C40D5A7863}"/>
              </a:ext>
            </a:extLst>
          </p:cNvPr>
          <p:cNvSpPr/>
          <p:nvPr/>
        </p:nvSpPr>
        <p:spPr>
          <a:xfrm>
            <a:off x="1898070" y="2764370"/>
            <a:ext cx="1600199" cy="900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Knowledge modelling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8B4A9A-55EB-6346-86D1-1B7B9154C43C}"/>
              </a:ext>
            </a:extLst>
          </p:cNvPr>
          <p:cNvSpPr/>
          <p:nvPr/>
        </p:nvSpPr>
        <p:spPr>
          <a:xfrm>
            <a:off x="1132606" y="3651059"/>
            <a:ext cx="1600199" cy="900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Symbolic reasoning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3E922-D39F-B544-9047-8AD023D28FB3}"/>
              </a:ext>
            </a:extLst>
          </p:cNvPr>
          <p:cNvSpPr/>
          <p:nvPr/>
        </p:nvSpPr>
        <p:spPr>
          <a:xfrm>
            <a:off x="2143988" y="4510043"/>
            <a:ext cx="1600199" cy="900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Modal </a:t>
            </a:r>
          </a:p>
          <a:p>
            <a:pPr algn="ctr"/>
            <a:r>
              <a:rPr lang="en-GB" sz="1400" dirty="0"/>
              <a:t>logics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0362A1-0437-E240-96A9-A2699CD682D1}"/>
              </a:ext>
            </a:extLst>
          </p:cNvPr>
          <p:cNvSpPr/>
          <p:nvPr/>
        </p:nvSpPr>
        <p:spPr>
          <a:xfrm>
            <a:off x="3390899" y="2230966"/>
            <a:ext cx="7962901" cy="3685309"/>
          </a:xfrm>
          <a:prstGeom prst="ellipse">
            <a:avLst/>
          </a:prstGeom>
          <a:noFill/>
          <a:ln w="38100">
            <a:solidFill>
              <a:srgbClr val="313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                       Data science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5F4A04-667C-D840-89E8-3A1057A25FC0}"/>
              </a:ext>
            </a:extLst>
          </p:cNvPr>
          <p:cNvSpPr/>
          <p:nvPr/>
        </p:nvSpPr>
        <p:spPr>
          <a:xfrm>
            <a:off x="9279080" y="3318553"/>
            <a:ext cx="1499754" cy="84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Statistics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8EBB9D-4D7F-034E-9A6F-8AE2EFFCA5FA}"/>
              </a:ext>
            </a:extLst>
          </p:cNvPr>
          <p:cNvSpPr/>
          <p:nvPr/>
        </p:nvSpPr>
        <p:spPr>
          <a:xfrm>
            <a:off x="8725765" y="4274516"/>
            <a:ext cx="1743942" cy="982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regression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AD758F0-BA16-45F3-A1D3-708D3C12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740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B689-9E5B-514F-A54A-B8A1535F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neural networks?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89FBB8-6F32-694B-8895-770A7506EF4E}"/>
              </a:ext>
            </a:extLst>
          </p:cNvPr>
          <p:cNvSpPr/>
          <p:nvPr/>
        </p:nvSpPr>
        <p:spPr>
          <a:xfrm>
            <a:off x="4724401" y="2092037"/>
            <a:ext cx="983672" cy="983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47A30-EE79-614D-9C46-966F1B18E7B7}"/>
              </a:ext>
            </a:extLst>
          </p:cNvPr>
          <p:cNvSpPr txBox="1"/>
          <p:nvPr/>
        </p:nvSpPr>
        <p:spPr>
          <a:xfrm>
            <a:off x="4772893" y="3075709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E32852-78AC-0842-8BBA-BDA52A832318}"/>
              </a:ext>
            </a:extLst>
          </p:cNvPr>
          <p:cNvCxnSpPr>
            <a:stCxn id="4" idx="6"/>
          </p:cNvCxnSpPr>
          <p:nvPr/>
        </p:nvCxnSpPr>
        <p:spPr>
          <a:xfrm>
            <a:off x="5708073" y="2583873"/>
            <a:ext cx="1648691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BFBCA0-4BDE-7C4B-B667-6989E0249C54}"/>
              </a:ext>
            </a:extLst>
          </p:cNvPr>
          <p:cNvSpPr txBox="1"/>
          <p:nvPr/>
        </p:nvSpPr>
        <p:spPr>
          <a:xfrm>
            <a:off x="6148948" y="2246959"/>
            <a:ext cx="62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axon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E880D1-122C-C349-8649-9B71DD282BB2}"/>
              </a:ext>
            </a:extLst>
          </p:cNvPr>
          <p:cNvSpPr/>
          <p:nvPr/>
        </p:nvSpPr>
        <p:spPr>
          <a:xfrm>
            <a:off x="7356764" y="2092037"/>
            <a:ext cx="983672" cy="983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E31D0-E75C-8146-8BF4-D653481D5BB3}"/>
              </a:ext>
            </a:extLst>
          </p:cNvPr>
          <p:cNvSpPr txBox="1"/>
          <p:nvPr/>
        </p:nvSpPr>
        <p:spPr>
          <a:xfrm>
            <a:off x="7004715" y="3075709"/>
            <a:ext cx="168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Another neuron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4A26FC-F1E8-6241-B1C1-BAFBEFE359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2737" y="1459284"/>
            <a:ext cx="2214855" cy="3602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AADE2D-87F1-D544-BA17-6A0B09E4AAE7}"/>
              </a:ext>
            </a:extLst>
          </p:cNvPr>
          <p:cNvSpPr txBox="1"/>
          <p:nvPr/>
        </p:nvSpPr>
        <p:spPr>
          <a:xfrm>
            <a:off x="318656" y="4876800"/>
            <a:ext cx="249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Symbolic illustration of actual neuron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4A29-6ADE-6D42-B8E8-07299C85BD11}"/>
              </a:ext>
            </a:extLst>
          </p:cNvPr>
          <p:cNvSpPr txBox="1"/>
          <p:nvPr/>
        </p:nvSpPr>
        <p:spPr>
          <a:xfrm>
            <a:off x="4668982" y="3782290"/>
            <a:ext cx="7232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Neurons are cells that are part of the nervous system (brain, spinal cord, sensory organs, and nerves). They are often depicted as a core cell with many connections (axons/tendons) to other neurons. </a:t>
            </a:r>
          </a:p>
          <a:p>
            <a:r>
              <a:rPr lang="en-GB" sz="2000" dirty="0"/>
              <a:t>The neurons thus form a neural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Some neurons respond to external signals, e.g. light or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Some neurons control muscle cells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Other neurons respond to signals from other neurons. Once they are agitated by other signals, they will ‘fire’ and send a signal to other neurons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B9E15E-FAC4-4D34-81F6-0B5DF9441DA0}"/>
              </a:ext>
            </a:extLst>
          </p:cNvPr>
          <p:cNvSpPr txBox="1"/>
          <p:nvPr/>
        </p:nvSpPr>
        <p:spPr>
          <a:xfrm>
            <a:off x="2590134" y="1844974"/>
            <a:ext cx="11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dendrites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15CD076-2F94-4F42-9872-D95AD6F0389E}"/>
              </a:ext>
            </a:extLst>
          </p:cNvPr>
          <p:cNvSpPr txBox="1"/>
          <p:nvPr/>
        </p:nvSpPr>
        <p:spPr>
          <a:xfrm>
            <a:off x="2572409" y="3291605"/>
            <a:ext cx="11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axon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A788E86-9114-4228-9B9E-F7A6369B714F}"/>
              </a:ext>
            </a:extLst>
          </p:cNvPr>
          <p:cNvSpPr txBox="1"/>
          <p:nvPr/>
        </p:nvSpPr>
        <p:spPr>
          <a:xfrm>
            <a:off x="2554685" y="2518575"/>
            <a:ext cx="11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cell</a:t>
            </a:r>
            <a:r>
              <a:rPr lang="nl-NL" dirty="0"/>
              <a:t> body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6A1F4B7-0191-4F59-AC12-2C4B8A9F58E4}"/>
              </a:ext>
            </a:extLst>
          </p:cNvPr>
          <p:cNvSpPr txBox="1"/>
          <p:nvPr/>
        </p:nvSpPr>
        <p:spPr>
          <a:xfrm>
            <a:off x="2572409" y="4149872"/>
            <a:ext cx="160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axon terminals</a:t>
            </a: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8371FF5-B4DD-4B88-B0F7-89901C6D080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961965" y="4334538"/>
            <a:ext cx="610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93C7073-86B6-4A41-AF23-EF147A4CB5DC}"/>
              </a:ext>
            </a:extLst>
          </p:cNvPr>
          <p:cNvCxnSpPr>
            <a:stCxn id="6" idx="1"/>
          </p:cNvCxnSpPr>
          <p:nvPr/>
        </p:nvCxnSpPr>
        <p:spPr>
          <a:xfrm flipH="1">
            <a:off x="1438183" y="3476271"/>
            <a:ext cx="1134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CA965951-86F8-4872-8357-003DE3526CA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944241" y="2682297"/>
            <a:ext cx="610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DCCAED51-14AD-4EC1-AD3B-9E23C01DBB11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1979691" y="2029640"/>
            <a:ext cx="610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hthoek 30">
            <a:extLst>
              <a:ext uri="{FF2B5EF4-FFF2-40B4-BE49-F238E27FC236}">
                <a16:creationId xmlns:a16="http://schemas.microsoft.com/office/drawing/2014/main" id="{43D2D768-3611-4C1E-AF61-A4FC3D6E7A44}"/>
              </a:ext>
            </a:extLst>
          </p:cNvPr>
          <p:cNvSpPr/>
          <p:nvPr/>
        </p:nvSpPr>
        <p:spPr>
          <a:xfrm>
            <a:off x="297817" y="6523884"/>
            <a:ext cx="2106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/>
              <a:t>Illustration credit: C</a:t>
            </a:r>
            <a:r>
              <a:rPr lang="en-US" sz="1200" dirty="0" err="1"/>
              <a:t>enira</a:t>
            </a:r>
            <a:r>
              <a:rPr lang="en-US" sz="1200" dirty="0"/>
              <a:t> Costa</a:t>
            </a:r>
            <a:endParaRPr lang="en-GB" sz="1200" dirty="0"/>
          </a:p>
        </p:txBody>
      </p:sp>
      <p:sp>
        <p:nvSpPr>
          <p:cNvPr id="32" name="Tijdelijke aanduiding voor dianummer 31">
            <a:extLst>
              <a:ext uri="{FF2B5EF4-FFF2-40B4-BE49-F238E27FC236}">
                <a16:creationId xmlns:a16="http://schemas.microsoft.com/office/drawing/2014/main" id="{34585AC1-5FE0-4882-A1F5-1F10F900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8607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E8AF-AE6A-E049-ACD3-345F9766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5F323-E195-C845-BA97-CED4095C3580}"/>
              </a:ext>
            </a:extLst>
          </p:cNvPr>
          <p:cNvSpPr txBox="1"/>
          <p:nvPr/>
        </p:nvSpPr>
        <p:spPr>
          <a:xfrm>
            <a:off x="4562680" y="210589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F2C617-D952-524E-8093-E6F15A3F3457}"/>
              </a:ext>
            </a:extLst>
          </p:cNvPr>
          <p:cNvSpPr/>
          <p:nvPr/>
        </p:nvSpPr>
        <p:spPr>
          <a:xfrm>
            <a:off x="4437274" y="3108594"/>
            <a:ext cx="856325" cy="856325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42F43-D3EE-BA46-88D4-650C26E010B2}"/>
              </a:ext>
            </a:extLst>
          </p:cNvPr>
          <p:cNvSpPr/>
          <p:nvPr/>
        </p:nvSpPr>
        <p:spPr>
          <a:xfrm>
            <a:off x="1818357" y="2680432"/>
            <a:ext cx="856325" cy="856325"/>
          </a:xfrm>
          <a:prstGeom prst="ellipse">
            <a:avLst/>
          </a:prstGeom>
          <a:solidFill>
            <a:srgbClr val="FE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752B3F-398A-054A-A78E-B3D714109B00}"/>
              </a:ext>
            </a:extLst>
          </p:cNvPr>
          <p:cNvSpPr/>
          <p:nvPr/>
        </p:nvSpPr>
        <p:spPr>
          <a:xfrm>
            <a:off x="1818357" y="3802649"/>
            <a:ext cx="856325" cy="856325"/>
          </a:xfrm>
          <a:prstGeom prst="ellipse">
            <a:avLst/>
          </a:prstGeom>
          <a:solidFill>
            <a:srgbClr val="FE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C69D1A-345C-DE47-9F4F-FBF885B4B180}"/>
              </a:ext>
            </a:extLst>
          </p:cNvPr>
          <p:cNvSpPr/>
          <p:nvPr/>
        </p:nvSpPr>
        <p:spPr>
          <a:xfrm>
            <a:off x="1818357" y="4966432"/>
            <a:ext cx="856325" cy="8563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129E9C-16FF-9C46-882B-BF6420FFB4B8}"/>
              </a:ext>
            </a:extLst>
          </p:cNvPr>
          <p:cNvSpPr/>
          <p:nvPr/>
        </p:nvSpPr>
        <p:spPr>
          <a:xfrm>
            <a:off x="4437274" y="4383212"/>
            <a:ext cx="856325" cy="856325"/>
          </a:xfrm>
          <a:prstGeom prst="ellipse">
            <a:avLst/>
          </a:prstGeom>
          <a:solidFill>
            <a:srgbClr val="FD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3BDB0E-9918-064B-A8C7-BC73E28615F2}"/>
              </a:ext>
            </a:extLst>
          </p:cNvPr>
          <p:cNvSpPr txBox="1"/>
          <p:nvPr/>
        </p:nvSpPr>
        <p:spPr>
          <a:xfrm>
            <a:off x="658091" y="5111947"/>
            <a:ext cx="100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93DE4-07B6-A54C-80C1-84DC32D33A3D}"/>
              </a:ext>
            </a:extLst>
          </p:cNvPr>
          <p:cNvSpPr txBox="1"/>
          <p:nvPr/>
        </p:nvSpPr>
        <p:spPr>
          <a:xfrm>
            <a:off x="501953" y="2751331"/>
            <a:ext cx="115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right sensor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F6F79-E3FB-6147-BD91-37144133BB37}"/>
              </a:ext>
            </a:extLst>
          </p:cNvPr>
          <p:cNvSpPr txBox="1"/>
          <p:nvPr/>
        </p:nvSpPr>
        <p:spPr>
          <a:xfrm>
            <a:off x="658091" y="3904023"/>
            <a:ext cx="100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middle sensor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5A63C2-30A7-1D4E-A8AC-BD298EEBBDCE}"/>
              </a:ext>
            </a:extLst>
          </p:cNvPr>
          <p:cNvCxnSpPr>
            <a:cxnSpLocks/>
            <a:stCxn id="8" idx="6"/>
            <a:endCxn id="11" idx="1"/>
          </p:cNvCxnSpPr>
          <p:nvPr/>
        </p:nvCxnSpPr>
        <p:spPr>
          <a:xfrm>
            <a:off x="2674682" y="3108595"/>
            <a:ext cx="1887998" cy="1400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59F5CD-553D-E74C-AF8C-E7C4497C5632}"/>
              </a:ext>
            </a:extLst>
          </p:cNvPr>
          <p:cNvSpPr txBox="1"/>
          <p:nvPr/>
        </p:nvSpPr>
        <p:spPr>
          <a:xfrm>
            <a:off x="5565438" y="3319348"/>
            <a:ext cx="11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right track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F35A5-19EA-8942-89A5-751CB3EC3DF5}"/>
              </a:ext>
            </a:extLst>
          </p:cNvPr>
          <p:cNvSpPr txBox="1"/>
          <p:nvPr/>
        </p:nvSpPr>
        <p:spPr>
          <a:xfrm>
            <a:off x="5565438" y="4722846"/>
            <a:ext cx="101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left track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5A739D-5A86-6441-814A-750D6E88C39F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674682" y="3536757"/>
            <a:ext cx="1762592" cy="694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F2ECC3A-731F-1248-B4F1-4A7143908C1E}"/>
              </a:ext>
            </a:extLst>
          </p:cNvPr>
          <p:cNvSpPr txBox="1"/>
          <p:nvPr/>
        </p:nvSpPr>
        <p:spPr>
          <a:xfrm rot="2260925">
            <a:off x="2743425" y="29583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0.99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19CBB9-10B4-EA40-9C9C-B70988107272}"/>
              </a:ext>
            </a:extLst>
          </p:cNvPr>
          <p:cNvSpPr txBox="1"/>
          <p:nvPr/>
        </p:nvSpPr>
        <p:spPr>
          <a:xfrm rot="20331438">
            <a:off x="2615680" y="3757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0.45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2F42A-703F-DC46-89AB-DDD6222A197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674682" y="4224894"/>
            <a:ext cx="1762592" cy="586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D3D695-8F29-FD4F-80D3-87E506721458}"/>
              </a:ext>
            </a:extLst>
          </p:cNvPr>
          <p:cNvCxnSpPr>
            <a:cxnSpLocks/>
            <a:stCxn id="10" idx="7"/>
            <a:endCxn id="7" idx="3"/>
          </p:cNvCxnSpPr>
          <p:nvPr/>
        </p:nvCxnSpPr>
        <p:spPr>
          <a:xfrm flipV="1">
            <a:off x="2549276" y="3839513"/>
            <a:ext cx="2013404" cy="125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759090-6FE3-C047-8E13-C0B2330BD675}"/>
              </a:ext>
            </a:extLst>
          </p:cNvPr>
          <p:cNvSpPr txBox="1"/>
          <p:nvPr/>
        </p:nvSpPr>
        <p:spPr>
          <a:xfrm>
            <a:off x="7056191" y="2119019"/>
            <a:ext cx="4633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following simple network can be used for making tiny robots that either move towards or away from the light.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Each neuron has an ‘activation’ (0, 1 or any value in between)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Each link has a ‘weight’, typically between -1.0 and 1.0 </a:t>
            </a:r>
          </a:p>
          <a:p>
            <a:endParaRPr lang="en-GB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1704B-D140-BB4B-882D-2B22CD484C48}"/>
              </a:ext>
            </a:extLst>
          </p:cNvPr>
          <p:cNvSpPr txBox="1"/>
          <p:nvPr/>
        </p:nvSpPr>
        <p:spPr>
          <a:xfrm rot="1148565">
            <a:off x="2648581" y="427875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0.46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AEF0B-37ED-C04B-BA0C-327EA6192F78}"/>
              </a:ext>
            </a:extLst>
          </p:cNvPr>
          <p:cNvSpPr txBox="1"/>
          <p:nvPr/>
        </p:nvSpPr>
        <p:spPr>
          <a:xfrm>
            <a:off x="1931259" y="210589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</a:t>
            </a: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C8F7CD89-A164-4AD0-B614-736BBD708AAF}"/>
              </a:ext>
            </a:extLst>
          </p:cNvPr>
          <p:cNvSpPr txBox="1"/>
          <p:nvPr/>
        </p:nvSpPr>
        <p:spPr>
          <a:xfrm rot="19798413">
            <a:off x="2629598" y="489807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0.98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845F0B4B-FA22-4E63-B114-D81644CD970D}"/>
              </a:ext>
            </a:extLst>
          </p:cNvPr>
          <p:cNvSpPr/>
          <p:nvPr/>
        </p:nvSpPr>
        <p:spPr>
          <a:xfrm>
            <a:off x="4222274" y="5984762"/>
            <a:ext cx="1141210" cy="4509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echthoek: afgeronde hoeken 42">
            <a:extLst>
              <a:ext uri="{FF2B5EF4-FFF2-40B4-BE49-F238E27FC236}">
                <a16:creationId xmlns:a16="http://schemas.microsoft.com/office/drawing/2014/main" id="{9FD35CA1-3C45-4B0D-A618-879890866FA1}"/>
              </a:ext>
            </a:extLst>
          </p:cNvPr>
          <p:cNvSpPr/>
          <p:nvPr/>
        </p:nvSpPr>
        <p:spPr>
          <a:xfrm>
            <a:off x="4338267" y="5781755"/>
            <a:ext cx="909223" cy="20300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hthoek: afgeronde hoeken 44">
            <a:extLst>
              <a:ext uri="{FF2B5EF4-FFF2-40B4-BE49-F238E27FC236}">
                <a16:creationId xmlns:a16="http://schemas.microsoft.com/office/drawing/2014/main" id="{05644884-474A-4054-B78F-33E1D3D5030A}"/>
              </a:ext>
            </a:extLst>
          </p:cNvPr>
          <p:cNvSpPr/>
          <p:nvPr/>
        </p:nvSpPr>
        <p:spPr>
          <a:xfrm>
            <a:off x="4351265" y="6433912"/>
            <a:ext cx="909223" cy="20300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0E1D32A5-7E3E-49FB-9419-B2E3AC843D62}"/>
              </a:ext>
            </a:extLst>
          </p:cNvPr>
          <p:cNvSpPr/>
          <p:nvPr/>
        </p:nvSpPr>
        <p:spPr>
          <a:xfrm>
            <a:off x="4168274" y="5934105"/>
            <a:ext cx="108000" cy="1080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93DE3CDD-95F2-4420-ADA9-06D0138708A3}"/>
              </a:ext>
            </a:extLst>
          </p:cNvPr>
          <p:cNvSpPr/>
          <p:nvPr/>
        </p:nvSpPr>
        <p:spPr>
          <a:xfrm>
            <a:off x="4162265" y="6369321"/>
            <a:ext cx="108000" cy="1080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8DD48EED-3039-43DF-85D1-E05484A7EB65}"/>
              </a:ext>
            </a:extLst>
          </p:cNvPr>
          <p:cNvSpPr/>
          <p:nvPr/>
        </p:nvSpPr>
        <p:spPr>
          <a:xfrm>
            <a:off x="4162265" y="6157911"/>
            <a:ext cx="108000" cy="1080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3" name="Afbeelding 52">
            <a:extLst>
              <a:ext uri="{FF2B5EF4-FFF2-40B4-BE49-F238E27FC236}">
                <a16:creationId xmlns:a16="http://schemas.microsoft.com/office/drawing/2014/main" id="{8B837661-590E-48A4-95C7-C2BF7DB6C5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967867" y="6105509"/>
            <a:ext cx="200407" cy="200407"/>
          </a:xfrm>
          <a:prstGeom prst="rect">
            <a:avLst/>
          </a:prstGeom>
        </p:spPr>
      </p:pic>
      <p:pic>
        <p:nvPicPr>
          <p:cNvPr id="55" name="Afbeelding 54">
            <a:extLst>
              <a:ext uri="{FF2B5EF4-FFF2-40B4-BE49-F238E27FC236}">
                <a16:creationId xmlns:a16="http://schemas.microsoft.com/office/drawing/2014/main" id="{4A731D00-0569-4022-AFCC-8F0E433313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967867" y="5888123"/>
            <a:ext cx="200407" cy="200407"/>
          </a:xfrm>
          <a:prstGeom prst="rect">
            <a:avLst/>
          </a:prstGeom>
        </p:spPr>
      </p:pic>
      <p:pic>
        <p:nvPicPr>
          <p:cNvPr id="57" name="Afbeelding 56">
            <a:extLst>
              <a:ext uri="{FF2B5EF4-FFF2-40B4-BE49-F238E27FC236}">
                <a16:creationId xmlns:a16="http://schemas.microsoft.com/office/drawing/2014/main" id="{75BA3145-C499-4D14-8B95-800600CA9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958342" y="6321518"/>
            <a:ext cx="200407" cy="20040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A529523-2D92-410F-8173-E2CBD146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21EB-3848-F24F-84D7-D709F207E1A3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11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9232</TotalTime>
  <Words>4160</Words>
  <Application>Microsoft Macintosh PowerPoint</Application>
  <PresentationFormat>Widescreen</PresentationFormat>
  <Paragraphs>699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Office Theme</vt:lpstr>
      <vt:lpstr>Webinar  Machine learning in practice</vt:lpstr>
      <vt:lpstr>About the team</vt:lpstr>
      <vt:lpstr>Agenda</vt:lpstr>
      <vt:lpstr>How to train a network yourself</vt:lpstr>
      <vt:lpstr>What is Artificial Intelligence?</vt:lpstr>
      <vt:lpstr>Why is Artificial Intelligence popular? </vt:lpstr>
      <vt:lpstr>Neural networks is a subfield of AI</vt:lpstr>
      <vt:lpstr>What are neural networks?</vt:lpstr>
      <vt:lpstr>Artificial neural networks</vt:lpstr>
      <vt:lpstr>Artificial neural networks - example</vt:lpstr>
      <vt:lpstr>Artificial neural networks – image classification</vt:lpstr>
      <vt:lpstr>Training steps</vt:lpstr>
      <vt:lpstr>How to train? Step 1: data collection</vt:lpstr>
      <vt:lpstr>Possible questions</vt:lpstr>
      <vt:lpstr>Example question 1: Car color</vt:lpstr>
      <vt:lpstr>Example question 2: car rotation</vt:lpstr>
      <vt:lpstr>Simple topology – perceptron</vt:lpstr>
      <vt:lpstr>Feed Forward neural network</vt:lpstr>
      <vt:lpstr>‘Deep’ networks</vt:lpstr>
      <vt:lpstr>Model 1: simple feed forward</vt:lpstr>
      <vt:lpstr>Dataset 1: Training and testing</vt:lpstr>
      <vt:lpstr>Training and test data</vt:lpstr>
      <vt:lpstr>Example algorithm results</vt:lpstr>
      <vt:lpstr>Quiz 1</vt:lpstr>
      <vt:lpstr>Quiz 1 answers (simple model, small dataset)</vt:lpstr>
      <vt:lpstr>Common problems during training</vt:lpstr>
      <vt:lpstr>Model 2: Convolutional neural network</vt:lpstr>
      <vt:lpstr>Model 2: Convolutional neural network</vt:lpstr>
      <vt:lpstr>Quiz 2</vt:lpstr>
      <vt:lpstr>Quiz 2 answers (complex model, small dataset)</vt:lpstr>
      <vt:lpstr>Common problems during training</vt:lpstr>
      <vt:lpstr>Getting more data: 3 options</vt:lpstr>
      <vt:lpstr>Model number 2 + more data</vt:lpstr>
      <vt:lpstr>Quiz 3</vt:lpstr>
      <vt:lpstr>Quiz 3 answers (complex model, large data)</vt:lpstr>
      <vt:lpstr>Common problems during training</vt:lpstr>
      <vt:lpstr>Final step: technical trickery</vt:lpstr>
      <vt:lpstr>How we expand the data</vt:lpstr>
      <vt:lpstr>Quiz 4</vt:lpstr>
      <vt:lpstr>Results</vt:lpstr>
      <vt:lpstr>Conclusion</vt:lpstr>
      <vt:lpstr>Hopfield network</vt:lpstr>
      <vt:lpstr>Other uses</vt:lpstr>
      <vt:lpstr>Neural network Style transfer</vt:lpstr>
      <vt:lpstr>Agenda</vt:lpstr>
      <vt:lpstr>Problem: Neural networks are not perfect</vt:lpstr>
      <vt:lpstr>Problem: Neural networks propagate bias</vt:lpstr>
      <vt:lpstr>Problem: Algorithmic bias</vt:lpstr>
      <vt:lpstr>Problem: repeatability</vt:lpstr>
      <vt:lpstr>Problem: explainability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Werkgroep 4 - onderzoek</dc:title>
  <dc:creator>Microsoft Office User</dc:creator>
  <cp:lastModifiedBy>Sieuwert van Otterloo</cp:lastModifiedBy>
  <cp:revision>197</cp:revision>
  <cp:lastPrinted>2020-07-17T11:45:37Z</cp:lastPrinted>
  <dcterms:created xsi:type="dcterms:W3CDTF">2020-06-02T14:00:14Z</dcterms:created>
  <dcterms:modified xsi:type="dcterms:W3CDTF">2020-07-17T11:50:48Z</dcterms:modified>
</cp:coreProperties>
</file>